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57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82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58" r:id="rId25"/>
    <p:sldId id="285" r:id="rId26"/>
    <p:sldId id="286" r:id="rId27"/>
    <p:sldId id="287" r:id="rId28"/>
    <p:sldId id="288" r:id="rId29"/>
    <p:sldId id="290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6" r:id="rId43"/>
    <p:sldId id="304" r:id="rId44"/>
    <p:sldId id="302" r:id="rId45"/>
    <p:sldId id="303" r:id="rId46"/>
    <p:sldId id="307" r:id="rId47"/>
    <p:sldId id="308" r:id="rId48"/>
    <p:sldId id="309" r:id="rId49"/>
    <p:sldId id="310" r:id="rId50"/>
    <p:sldId id="311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259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5" r:id="rId74"/>
    <p:sldId id="336" r:id="rId75"/>
    <p:sldId id="337" r:id="rId76"/>
    <p:sldId id="339" r:id="rId77"/>
    <p:sldId id="340" r:id="rId78"/>
    <p:sldId id="260" r:id="rId79"/>
    <p:sldId id="341" r:id="rId80"/>
    <p:sldId id="345" r:id="rId81"/>
    <p:sldId id="347" r:id="rId82"/>
    <p:sldId id="346" r:id="rId83"/>
    <p:sldId id="344" r:id="rId84"/>
    <p:sldId id="343" r:id="rId85"/>
    <p:sldId id="342" r:id="rId86"/>
    <p:sldId id="348" r:id="rId87"/>
    <p:sldId id="349" r:id="rId88"/>
    <p:sldId id="350" r:id="rId89"/>
    <p:sldId id="351" r:id="rId90"/>
    <p:sldId id="369" r:id="rId91"/>
    <p:sldId id="352" r:id="rId92"/>
    <p:sldId id="354" r:id="rId93"/>
    <p:sldId id="261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3" r:id="rId102"/>
    <p:sldId id="364" r:id="rId103"/>
    <p:sldId id="365" r:id="rId104"/>
    <p:sldId id="366" r:id="rId105"/>
    <p:sldId id="367" r:id="rId106"/>
    <p:sldId id="368" r:id="rId107"/>
    <p:sldId id="370" r:id="rId1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FS소개" id="{B5C3EFA9-0B7E-48E0-91B8-9CF063E66601}">
          <p14:sldIdLst>
            <p14:sldId id="256"/>
            <p14:sldId id="262"/>
            <p14:sldId id="263"/>
            <p14:sldId id="264"/>
          </p14:sldIdLst>
        </p14:section>
        <p14:section name="BFS소개" id="{8F298BB8-F43A-46F6-B46F-462D0562F5F0}">
          <p14:sldIdLst>
            <p14:sldId id="257"/>
            <p14:sldId id="265"/>
            <p14:sldId id="266"/>
            <p14:sldId id="267"/>
          </p14:sldIdLst>
        </p14:section>
        <p14:section name="DFS/BFS_8-퍼즐" id="{7BDF44FA-1591-4219-96E4-0814083D0ECB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82"/>
            <p14:sldId id="277"/>
            <p14:sldId id="278"/>
            <p14:sldId id="279"/>
            <p14:sldId id="280"/>
            <p14:sldId id="281"/>
            <p14:sldId id="283"/>
            <p14:sldId id="284"/>
          </p14:sldIdLst>
        </p14:section>
        <p14:section name="A*알고리즘 소개" id="{7BFFFAC0-09AD-4C89-BE32-8678A28D6BCD}">
          <p14:sldIdLst>
            <p14:sldId id="258"/>
            <p14:sldId id="285"/>
            <p14:sldId id="286"/>
            <p14:sldId id="287"/>
            <p14:sldId id="288"/>
            <p14:sldId id="290"/>
            <p14:sldId id="289"/>
          </p14:sldIdLst>
        </p14:section>
        <p14:section name="A*알고리즘 8퍼즐문제" id="{B8D99F90-8B28-4190-85F0-3F6809A8746B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DFS/BFS_틱택토" id="{86259B22-4FFC-47AC-BEF8-FD20EE709834}">
          <p14:sldIdLst>
            <p14:sldId id="299"/>
            <p14:sldId id="300"/>
            <p14:sldId id="301"/>
            <p14:sldId id="306"/>
            <p14:sldId id="304"/>
            <p14:sldId id="302"/>
            <p14:sldId id="303"/>
            <p14:sldId id="307"/>
            <p14:sldId id="308"/>
            <p14:sldId id="309"/>
            <p14:sldId id="310"/>
            <p14:sldId id="311"/>
            <p14:sldId id="313"/>
            <p14:sldId id="314"/>
            <p14:sldId id="315"/>
          </p14:sldIdLst>
        </p14:section>
        <p14:section name="A*알고리즘 틱택토" id="{0AFC5A7E-A9A0-48D4-9F98-CB0244590009}">
          <p14:sldIdLst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KNN소개" id="{89A956CF-38DA-4E19-9A08-D140838EE659}">
          <p14:sldIdLst>
            <p14:sldId id="259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KNN 실습" id="{D6227AF0-0C3E-4DF4-A281-608C691E0F83}">
          <p14:sldIdLst>
            <p14:sldId id="330"/>
            <p14:sldId id="331"/>
            <p14:sldId id="332"/>
            <p14:sldId id="333"/>
            <p14:sldId id="335"/>
            <p14:sldId id="336"/>
            <p14:sldId id="337"/>
            <p14:sldId id="339"/>
            <p14:sldId id="340"/>
          </p14:sldIdLst>
        </p14:section>
        <p14:section name="의사결정트리 소개" id="{8B0AF1E5-471D-45D9-B0C0-EEEA96EEA40F}">
          <p14:sldIdLst>
            <p14:sldId id="260"/>
            <p14:sldId id="341"/>
            <p14:sldId id="345"/>
            <p14:sldId id="347"/>
            <p14:sldId id="346"/>
          </p14:sldIdLst>
        </p14:section>
        <p14:section name="의사결정트리 실습" id="{B2F62D60-7EE2-4C30-8037-9F54F2810261}">
          <p14:sldIdLst>
            <p14:sldId id="344"/>
            <p14:sldId id="343"/>
            <p14:sldId id="342"/>
            <p14:sldId id="348"/>
            <p14:sldId id="349"/>
            <p14:sldId id="350"/>
            <p14:sldId id="351"/>
            <p14:sldId id="369"/>
            <p14:sldId id="352"/>
            <p14:sldId id="354"/>
          </p14:sldIdLst>
        </p14:section>
        <p14:section name="나이브 베이시안 소개" id="{C5F898A4-2E9D-4424-A4A2-25DD48283193}">
          <p14:sldIdLst>
            <p14:sldId id="261"/>
            <p14:sldId id="355"/>
            <p14:sldId id="356"/>
            <p14:sldId id="357"/>
            <p14:sldId id="358"/>
          </p14:sldIdLst>
        </p14:section>
        <p14:section name="나이브 베이시안 실습" id="{71848B9B-38FA-4A62-A53D-3E988853A351}">
          <p14:sldIdLst>
            <p14:sldId id="359"/>
            <p14:sldId id="360"/>
            <p14:sldId id="361"/>
            <p14:sldId id="363"/>
            <p14:sldId id="364"/>
            <p14:sldId id="365"/>
            <p14:sldId id="366"/>
            <p14:sldId id="367"/>
            <p14:sldId id="368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C4DCE-637B-438B-9542-41A02F9AF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12FB18-4167-4BBD-8B53-0878CD8B1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F44E8-AC69-408F-882E-2010B855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CBB78-7A08-49A7-A3C2-38A2C304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4CE73-CC26-48FA-BA52-418CD566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91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14F96-2ABB-49B3-A7F4-DADAE488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B94570-4DBA-464A-B38E-C53C20EDE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8DBFF-E9F7-4327-B3BF-2CA5BCE1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4B425-365F-47C9-9BD9-E2CC8AFB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659C9-5091-458E-81DE-86A25181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2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660083-4468-4277-BF71-C593CF9E3D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8D3570-E7BD-4FCC-96DA-785C9E425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21B25-E68E-4883-9A26-48D4F2B6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01D21-5AC6-451D-942E-30B6A96E1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6DF030-D5B1-4AE1-B032-8CE6192BB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09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2EA2D-94B0-49D8-9093-0DC56E52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B8491E-E37D-492B-B308-B17F501A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84B0E-48BD-4746-86CF-0EDDCD354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B8F06-00A8-4570-9ACF-3D6632FF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273C4-56EE-4EFF-B6C8-84FAB102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03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E089B-3AB1-4AAF-96E8-BAD7B1713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B500F-03C8-4ED8-AB97-F25D497FA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D3D0D-ACDA-40DA-B75D-409A205B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E6D56-6088-4132-8EBC-55C9BD42B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CFC59F-BCDB-45B6-B1F1-1320D117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7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A1ECD-3828-4344-9D07-7B0E611E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BF004-CA81-4FEF-95F5-0060857DA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CE0340-8AAB-4839-9670-C90DD4DCF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301AD2-21AF-455B-89F4-B87C7BCF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076F56-9AC4-40F6-B731-F6BDC944C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4BA0E0-6F54-46B5-9398-0DC6A0EE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519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0BBE6-8B42-4176-A2F4-606D463C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BD4F55-617F-4DB6-B070-B74E6804B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ED116-1C24-4EDF-8090-57A1BECCB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FB2232-8302-42E2-B48D-6237702AD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A8F9C7-3616-40BD-8984-E97356757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C76435-1512-4D8B-A120-2364BEE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0A9E5A-CD80-4197-B41A-28775B7C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9AB737-217D-4C4F-B1FB-1BC74B6F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7A42B-D92B-450F-82DA-4A2C4E54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EC5160-C5A0-49A7-AE72-DA95C3DC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FEC410-C09E-40BE-9566-A460C549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7F3A00-1BF8-4575-93F8-52F2ED89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31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76977E-3ECC-49D4-8307-653D538D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8BDFC3-8CEC-4B2C-9FBB-B9E3163F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62835-859E-46A7-9572-7ED6FC5C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7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F09F0-D852-4F67-B0AC-00E6C5B1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1C7C8-DE90-4E9B-A36C-4D7CCFCFD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8537EF-979A-4FF9-8662-7D73303F2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D3FD54-E216-46E0-B9DC-13E1015E1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4632A-3667-474A-9BD2-157FE16F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E9012E-B66B-473D-AE0C-7EE8FFFE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6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D431A-7691-4A76-9D6E-4AF4A5496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0B59AE-AD95-489F-8755-5C2A5E58C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094F57-F931-464D-8FE3-0E93A1F86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25AA97-F4D7-4FBF-9F55-EF984876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517E5F-8AE4-41F6-86C4-DE0FC413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CC305-5253-40BD-9AC5-4CBE95D04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64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AA6862-E4FA-4539-A622-9A76C052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91D6A9-A256-40FF-BBBE-967C7A637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DC4F6-D50C-4AC0-AB55-F1357137B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A69C7-EC08-4706-AE7D-62BFF72C5A0E}" type="datetimeFigureOut">
              <a:rPr lang="ko-KR" altLang="en-US" smtClean="0"/>
              <a:t>2021-10-20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F0114E-89A7-4A22-8026-728DBB275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8ECF6A-2237-44AF-A95F-4274B0D82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1668A-7BF5-43C5-BF63-D83100365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9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1BA9C-C70B-48B5-8BF7-62853A8311B8}"/>
              </a:ext>
            </a:extLst>
          </p:cNvPr>
          <p:cNvSpPr txBox="1"/>
          <p:nvPr/>
        </p:nvSpPr>
        <p:spPr>
          <a:xfrm>
            <a:off x="3197469" y="2890391"/>
            <a:ext cx="5797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&lt;DFS&gt;</a:t>
            </a:r>
          </a:p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Depth First Search</a:t>
            </a:r>
            <a:endParaRPr lang="ko-KR" altLang="en-US" sz="32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5FC5C-60D0-407C-A48B-33601ABF36FB}"/>
              </a:ext>
            </a:extLst>
          </p:cNvPr>
          <p:cNvSpPr txBox="1"/>
          <p:nvPr/>
        </p:nvSpPr>
        <p:spPr>
          <a:xfrm>
            <a:off x="6475104" y="2106429"/>
            <a:ext cx="373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퍼즐 모양을 출력해줄 함수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0F9C0-BF97-4F6A-A10F-6DE5A0F2C8CF}"/>
              </a:ext>
            </a:extLst>
          </p:cNvPr>
          <p:cNvSpPr txBox="1"/>
          <p:nvPr/>
        </p:nvSpPr>
        <p:spPr>
          <a:xfrm>
            <a:off x="6301154" y="4653169"/>
            <a:ext cx="455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0(</a:t>
            </a:r>
            <a:r>
              <a:rPr lang="ko-KR" altLang="en-US" dirty="0"/>
              <a:t>빈칸</a:t>
            </a:r>
            <a:r>
              <a:rPr lang="en-US" altLang="ko-KR" dirty="0"/>
              <a:t>)</a:t>
            </a:r>
            <a:r>
              <a:rPr lang="ko-KR" altLang="en-US" dirty="0"/>
              <a:t>의 위치를 체크하는 함수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7ED6C-3DCA-4E11-BBD6-028EAA6D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19" y="1451681"/>
            <a:ext cx="5801535" cy="2048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722C8A-4C4F-4607-B3BA-73AD52F8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9" y="3735495"/>
            <a:ext cx="5627549" cy="178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100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B0CD0-F5F4-4090-8BF7-A37B36C22D9E}"/>
              </a:ext>
            </a:extLst>
          </p:cNvPr>
          <p:cNvSpPr txBox="1"/>
          <p:nvPr/>
        </p:nvSpPr>
        <p:spPr>
          <a:xfrm>
            <a:off x="6813484" y="1538005"/>
            <a:ext cx="65293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numTrainDocs</a:t>
            </a:r>
            <a:r>
              <a:rPr lang="en-US" altLang="ko-KR" sz="1200" dirty="0"/>
              <a:t>: </a:t>
            </a:r>
            <a:r>
              <a:rPr lang="ko-KR" altLang="en-US" sz="1200" dirty="0"/>
              <a:t>문서행렬</a:t>
            </a:r>
            <a:r>
              <a:rPr lang="en-US" altLang="ko-KR" sz="1200" dirty="0"/>
              <a:t>(setOfWords2Vec</a:t>
            </a:r>
            <a:r>
              <a:rPr lang="ko-KR" altLang="en-US" sz="1200" dirty="0"/>
              <a:t>반환</a:t>
            </a:r>
            <a:r>
              <a:rPr lang="en-US" altLang="ko-KR" sz="1200" dirty="0"/>
              <a:t>)</a:t>
            </a:r>
            <a:r>
              <a:rPr lang="ko-KR" altLang="en-US" sz="1200" dirty="0"/>
              <a:t>의 문서 개수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 err="1"/>
              <a:t>numWords</a:t>
            </a:r>
            <a:r>
              <a:rPr lang="en-US" altLang="ko-KR" sz="1200" dirty="0"/>
              <a:t>: </a:t>
            </a:r>
            <a:r>
              <a:rPr lang="ko-KR" altLang="en-US" sz="1200" dirty="0"/>
              <a:t>첫번째 문서의 단어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pAbusive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trainCategory</a:t>
            </a:r>
            <a:r>
              <a:rPr lang="ko-KR" altLang="en-US" sz="1200" dirty="0"/>
              <a:t>가 두 개</a:t>
            </a:r>
            <a:r>
              <a:rPr lang="en-US" altLang="ko-KR" sz="1200" dirty="0"/>
              <a:t>(</a:t>
            </a:r>
            <a:r>
              <a:rPr lang="ko-KR" altLang="en-US" sz="1200" dirty="0"/>
              <a:t>폭력</a:t>
            </a:r>
            <a:r>
              <a:rPr lang="en-US" altLang="ko-KR" sz="1200" dirty="0"/>
              <a:t>/</a:t>
            </a:r>
            <a:r>
              <a:rPr lang="ko-KR" altLang="en-US" sz="1200" dirty="0"/>
              <a:t>비폭력</a:t>
            </a:r>
            <a:r>
              <a:rPr lang="en-US" altLang="ko-KR" sz="1200" dirty="0"/>
              <a:t>) </a:t>
            </a:r>
            <a:r>
              <a:rPr lang="ko-KR" altLang="en-US" sz="1200" dirty="0"/>
              <a:t>이라 가능한 식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폭력적인 문서의 확률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p0Num: </a:t>
            </a:r>
            <a:r>
              <a:rPr lang="ko-KR" altLang="en-US" sz="1200" dirty="0"/>
              <a:t>첫번째 문서의 단어 개수만큼 크기의 원소가 모두</a:t>
            </a:r>
            <a:r>
              <a:rPr lang="en-US" altLang="ko-KR" sz="1200" dirty="0"/>
              <a:t>0</a:t>
            </a:r>
            <a:r>
              <a:rPr lang="ko-KR" altLang="en-US" sz="1200" dirty="0"/>
              <a:t>인 벡터 생성</a:t>
            </a:r>
            <a:endParaRPr lang="en-US" altLang="ko-KR" sz="1200" dirty="0"/>
          </a:p>
          <a:p>
            <a:r>
              <a:rPr lang="en-US" altLang="ko-KR" sz="1200" dirty="0"/>
              <a:t>p1Num: </a:t>
            </a:r>
            <a:r>
              <a:rPr lang="ko-KR" altLang="en-US" sz="1200" dirty="0"/>
              <a:t>위와 동일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p0Denom: </a:t>
            </a:r>
            <a:r>
              <a:rPr lang="ko-KR" altLang="en-US" sz="1200" dirty="0" err="1"/>
              <a:t>비폭력적인</a:t>
            </a:r>
            <a:r>
              <a:rPr lang="ko-KR" altLang="en-US" sz="1200" dirty="0"/>
              <a:t> 단어 개수</a:t>
            </a:r>
            <a:r>
              <a:rPr lang="en-US" altLang="ko-KR" sz="1200" dirty="0"/>
              <a:t> </a:t>
            </a:r>
            <a:r>
              <a:rPr lang="ko-KR" altLang="en-US" sz="1200" dirty="0"/>
              <a:t>저장</a:t>
            </a:r>
            <a:endParaRPr lang="en-US" altLang="ko-KR" sz="1200" dirty="0"/>
          </a:p>
          <a:p>
            <a:r>
              <a:rPr lang="en-US" altLang="ko-KR" sz="1200" dirty="0"/>
              <a:t>p1Denom: </a:t>
            </a:r>
            <a:r>
              <a:rPr lang="ko-KR" altLang="en-US" sz="1200" dirty="0"/>
              <a:t>폭력적인 단어 개수 저장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trainfCategory</a:t>
            </a:r>
            <a:r>
              <a:rPr lang="en-US" altLang="ko-KR" sz="1200" dirty="0"/>
              <a:t>==1</a:t>
            </a:r>
            <a:r>
              <a:rPr lang="ko-KR" altLang="en-US" sz="1200" dirty="0"/>
              <a:t>이면 폭력적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p1Num</a:t>
            </a:r>
            <a:r>
              <a:rPr lang="ko-KR" altLang="en-US" sz="1200" dirty="0"/>
              <a:t>에 </a:t>
            </a:r>
            <a:r>
              <a:rPr lang="en-US" altLang="ko-KR" sz="1200" dirty="0"/>
              <a:t>setOfWords2Vec</a:t>
            </a:r>
            <a:r>
              <a:rPr lang="ko-KR" altLang="en-US" sz="1200" dirty="0"/>
              <a:t>로 반환한 문서의 원소</a:t>
            </a:r>
            <a:r>
              <a:rPr lang="en-US" altLang="ko-KR" sz="1200" dirty="0"/>
              <a:t>(</a:t>
            </a:r>
            <a:r>
              <a:rPr lang="ko-KR" altLang="en-US" sz="1200" dirty="0"/>
              <a:t>행렬 </a:t>
            </a:r>
            <a:r>
              <a:rPr lang="en-US" altLang="ko-KR" sz="1200" dirty="0"/>
              <a:t>0</a:t>
            </a:r>
            <a:r>
              <a:rPr lang="ko-KR" altLang="en-US" sz="1200" dirty="0"/>
              <a:t>아니면 </a:t>
            </a:r>
            <a:r>
              <a:rPr lang="en-US" altLang="ko-KR" sz="1200" dirty="0"/>
              <a:t>1) </a:t>
            </a:r>
            <a:r>
              <a:rPr lang="ko-KR" altLang="en-US" sz="1200" dirty="0"/>
              <a:t>누적</a:t>
            </a:r>
            <a:r>
              <a:rPr lang="en-US" altLang="ko-KR" sz="1200" dirty="0"/>
              <a:t>+</a:t>
            </a:r>
          </a:p>
          <a:p>
            <a:r>
              <a:rPr lang="en-US" altLang="ko-KR" sz="1200" dirty="0"/>
              <a:t>p1Denom</a:t>
            </a:r>
            <a:r>
              <a:rPr lang="ko-KR" altLang="en-US" sz="1200" dirty="0"/>
              <a:t>에 폭력적인 단어개수 누적 </a:t>
            </a:r>
            <a:r>
              <a:rPr lang="en-US" altLang="ko-KR" sz="1200" dirty="0"/>
              <a:t>+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trainfCategory</a:t>
            </a:r>
            <a:r>
              <a:rPr lang="en-US" altLang="ko-KR" sz="1200" dirty="0"/>
              <a:t>==0</a:t>
            </a:r>
            <a:r>
              <a:rPr lang="ko-KR" altLang="en-US" sz="1200" dirty="0"/>
              <a:t>이면 비폭력적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p0Num</a:t>
            </a:r>
            <a:r>
              <a:rPr lang="ko-KR" altLang="en-US" sz="1200" dirty="0"/>
              <a:t>에 </a:t>
            </a:r>
            <a:r>
              <a:rPr lang="en-US" altLang="ko-KR" sz="1200" dirty="0"/>
              <a:t>setOfWords2Vec</a:t>
            </a:r>
            <a:r>
              <a:rPr lang="ko-KR" altLang="en-US" sz="1200" dirty="0"/>
              <a:t>로 반환한 문서의 원소</a:t>
            </a:r>
            <a:r>
              <a:rPr lang="en-US" altLang="ko-KR" sz="1200" dirty="0"/>
              <a:t>((</a:t>
            </a:r>
            <a:r>
              <a:rPr lang="ko-KR" altLang="en-US" sz="1200" dirty="0"/>
              <a:t>행렬 </a:t>
            </a:r>
            <a:r>
              <a:rPr lang="en-US" altLang="ko-KR" sz="1200" dirty="0"/>
              <a:t>0</a:t>
            </a:r>
            <a:r>
              <a:rPr lang="ko-KR" altLang="en-US" sz="1200" dirty="0"/>
              <a:t>아니면 </a:t>
            </a:r>
            <a:r>
              <a:rPr lang="en-US" altLang="ko-KR" sz="1200" dirty="0"/>
              <a:t>1)) </a:t>
            </a:r>
            <a:r>
              <a:rPr lang="ko-KR" altLang="en-US" sz="1200" dirty="0"/>
              <a:t>누적</a:t>
            </a:r>
            <a:r>
              <a:rPr lang="en-US" altLang="ko-KR" sz="1200" dirty="0"/>
              <a:t>+</a:t>
            </a:r>
          </a:p>
          <a:p>
            <a:r>
              <a:rPr lang="en-US" altLang="ko-KR" sz="1200" dirty="0"/>
              <a:t>p0Denom</a:t>
            </a:r>
            <a:r>
              <a:rPr lang="ko-KR" altLang="en-US" sz="1200" dirty="0"/>
              <a:t>에 폭력적인 단어개수 누적 </a:t>
            </a:r>
            <a:r>
              <a:rPr lang="en-US" altLang="ko-KR" sz="1200" dirty="0"/>
              <a:t>+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p1Vect: </a:t>
            </a:r>
            <a:r>
              <a:rPr lang="ko-KR" altLang="en-US" sz="1200" dirty="0"/>
              <a:t>폭력적인 문서 행렬 </a:t>
            </a:r>
            <a:r>
              <a:rPr lang="en-US" altLang="ko-KR" sz="1200" dirty="0"/>
              <a:t>/ </a:t>
            </a:r>
            <a:r>
              <a:rPr lang="ko-KR" altLang="en-US" sz="1200" dirty="0"/>
              <a:t>폭력적인 단어 개수 </a:t>
            </a:r>
            <a:endParaRPr lang="en-US" altLang="ko-KR" sz="1200" dirty="0"/>
          </a:p>
          <a:p>
            <a:r>
              <a:rPr lang="en-US" altLang="ko-KR" sz="1200" dirty="0"/>
              <a:t>p0Vect: </a:t>
            </a:r>
            <a:r>
              <a:rPr lang="ko-KR" altLang="en-US" sz="1200" dirty="0" err="1"/>
              <a:t>비폭력적인</a:t>
            </a:r>
            <a:r>
              <a:rPr lang="ko-KR" altLang="en-US" sz="1200" dirty="0"/>
              <a:t> 문서 행렬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비폭력적인</a:t>
            </a:r>
            <a:r>
              <a:rPr lang="ko-KR" altLang="en-US" sz="1200" dirty="0"/>
              <a:t> 단어 개수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확률 값 구하기  다만 문제점이</a:t>
            </a:r>
            <a:r>
              <a:rPr lang="en-US" altLang="ko-KR" sz="1200" dirty="0"/>
              <a:t>?...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8B1891-C1BF-4CF7-A9E5-81795794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361779"/>
            <a:ext cx="6154009" cy="2753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BD9E60-2120-4739-A577-F6FC4680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06" y="4342183"/>
            <a:ext cx="4634419" cy="23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25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B0CD0-F5F4-4090-8BF7-A37B36C22D9E}"/>
              </a:ext>
            </a:extLst>
          </p:cNvPr>
          <p:cNvSpPr txBox="1"/>
          <p:nvPr/>
        </p:nvSpPr>
        <p:spPr>
          <a:xfrm>
            <a:off x="6784909" y="1410355"/>
            <a:ext cx="652938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수정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p0Num: </a:t>
            </a:r>
            <a:r>
              <a:rPr lang="ko-KR" altLang="en-US" sz="1200" dirty="0"/>
              <a:t>첫번째 문서의 단어 개수만큼 크기의 원소가 모두</a:t>
            </a:r>
            <a:r>
              <a:rPr lang="en-US" altLang="ko-KR" sz="1200" dirty="0"/>
              <a:t>0</a:t>
            </a:r>
            <a:r>
              <a:rPr lang="ko-KR" altLang="en-US" sz="1200" dirty="0"/>
              <a:t>인 벡터 생성</a:t>
            </a:r>
            <a:endParaRPr lang="en-US" altLang="ko-KR" sz="1200" dirty="0"/>
          </a:p>
          <a:p>
            <a:r>
              <a:rPr lang="en-US" altLang="ko-KR" sz="1200" dirty="0"/>
              <a:t>p1Num: </a:t>
            </a:r>
            <a:r>
              <a:rPr lang="ko-KR" altLang="en-US" sz="1200" dirty="0"/>
              <a:t>위와 동일</a:t>
            </a:r>
            <a:endParaRPr lang="en-US" altLang="ko-KR" sz="1200" dirty="0"/>
          </a:p>
          <a:p>
            <a:r>
              <a:rPr lang="ko-KR" altLang="en-US" sz="1200" dirty="0"/>
              <a:t>확률을 구하기 위해 곱하는 중 </a:t>
            </a:r>
            <a:r>
              <a:rPr lang="en-US" altLang="ko-KR" sz="1200" dirty="0"/>
              <a:t>0</a:t>
            </a:r>
            <a:r>
              <a:rPr lang="ko-KR" altLang="en-US" sz="1200" dirty="0"/>
              <a:t>이 나와 확률이 </a:t>
            </a:r>
            <a:r>
              <a:rPr lang="en-US" altLang="ko-KR" sz="1200" dirty="0"/>
              <a:t>0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되버리는</a:t>
            </a:r>
            <a:r>
              <a:rPr lang="ko-KR" altLang="en-US" sz="1200" dirty="0"/>
              <a:t> 일을 방지</a:t>
            </a:r>
            <a:endParaRPr lang="en-US" altLang="ko-KR" sz="1200" dirty="0"/>
          </a:p>
          <a:p>
            <a:r>
              <a:rPr lang="en-US" altLang="ko-KR" sz="1200" dirty="0"/>
              <a:t>ones</a:t>
            </a:r>
            <a:r>
              <a:rPr lang="ko-KR" altLang="en-US" sz="1200" dirty="0"/>
              <a:t>를 사용하여 단어 개수만큼 크기의 원소가 모두</a:t>
            </a:r>
            <a:r>
              <a:rPr lang="en-US" altLang="ko-KR" sz="1200" dirty="0"/>
              <a:t>1 </a:t>
            </a:r>
            <a:r>
              <a:rPr lang="ko-KR" altLang="en-US" sz="1200" dirty="0"/>
              <a:t>인 벡터 생성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p0Denom: </a:t>
            </a:r>
            <a:r>
              <a:rPr lang="ko-KR" altLang="en-US" sz="1200" dirty="0" err="1"/>
              <a:t>비폭력적인</a:t>
            </a:r>
            <a:r>
              <a:rPr lang="ko-KR" altLang="en-US" sz="1200" dirty="0"/>
              <a:t> 단어 개수</a:t>
            </a:r>
            <a:r>
              <a:rPr lang="en-US" altLang="ko-KR" sz="1200" dirty="0"/>
              <a:t> </a:t>
            </a:r>
            <a:r>
              <a:rPr lang="ko-KR" altLang="en-US" sz="1200" dirty="0"/>
              <a:t>저장</a:t>
            </a:r>
            <a:endParaRPr lang="en-US" altLang="ko-KR" sz="1200" dirty="0"/>
          </a:p>
          <a:p>
            <a:r>
              <a:rPr lang="en-US" altLang="ko-KR" sz="1200" dirty="0"/>
              <a:t>p1Denom: </a:t>
            </a:r>
            <a:r>
              <a:rPr lang="ko-KR" altLang="en-US" sz="1200" dirty="0"/>
              <a:t>폭력적인 단어 개수 저장</a:t>
            </a:r>
            <a:endParaRPr lang="en-US" altLang="ko-KR" sz="1200" dirty="0"/>
          </a:p>
          <a:p>
            <a:r>
              <a:rPr lang="ko-KR" altLang="en-US" sz="1200" dirty="0"/>
              <a:t>위와 같은 이유로 분모의 역할을 하기 위해 </a:t>
            </a:r>
            <a:r>
              <a:rPr lang="en-US" altLang="ko-KR" sz="1200" dirty="0"/>
              <a:t>2</a:t>
            </a:r>
            <a:r>
              <a:rPr lang="ko-KR" altLang="en-US" sz="1200" dirty="0"/>
              <a:t>로 초기화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p1Vect: </a:t>
            </a:r>
            <a:r>
              <a:rPr lang="ko-KR" altLang="en-US" sz="1200" dirty="0"/>
              <a:t>폭력적인 문서 행렬 </a:t>
            </a:r>
            <a:r>
              <a:rPr lang="en-US" altLang="ko-KR" sz="1200" dirty="0"/>
              <a:t>/ </a:t>
            </a:r>
            <a:r>
              <a:rPr lang="ko-KR" altLang="en-US" sz="1200" dirty="0"/>
              <a:t>폭력적인 단어 개수 </a:t>
            </a:r>
            <a:endParaRPr lang="en-US" altLang="ko-KR" sz="1200" dirty="0"/>
          </a:p>
          <a:p>
            <a:r>
              <a:rPr lang="en-US" altLang="ko-KR" sz="1200" dirty="0"/>
              <a:t>p0Vect: </a:t>
            </a:r>
            <a:r>
              <a:rPr lang="ko-KR" altLang="en-US" sz="1200" dirty="0" err="1"/>
              <a:t>비폭력적인</a:t>
            </a:r>
            <a:r>
              <a:rPr lang="ko-KR" altLang="en-US" sz="1200" dirty="0"/>
              <a:t> 문서 행렬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비폭력적인</a:t>
            </a:r>
            <a:r>
              <a:rPr lang="ko-KR" altLang="en-US" sz="1200" dirty="0"/>
              <a:t> 단어 개수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언더플로우를</a:t>
            </a:r>
            <a:r>
              <a:rPr lang="ko-KR" altLang="en-US" sz="1200" dirty="0"/>
              <a:t> 방지하기 위한 로그 함수 사용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산술 연산의 결과가 취급할 수 없는 만큼 작음</a:t>
            </a:r>
            <a:endParaRPr lang="en-US" altLang="ko-KR" sz="1200" dirty="0"/>
          </a:p>
          <a:p>
            <a:r>
              <a:rPr lang="en-US" altLang="ko-KR" sz="1200" dirty="0"/>
              <a:t>( 0.00016/2)</a:t>
            </a:r>
          </a:p>
          <a:p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D210AA-F6DB-48E5-ADD2-8044B28F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538005"/>
            <a:ext cx="5649113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460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DA9CD-900F-4275-9620-8FA45A71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40" y="1414370"/>
            <a:ext cx="5715798" cy="1324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86CAAB-3856-4F6A-8E90-BDA6C9AD56FF}"/>
              </a:ext>
            </a:extLst>
          </p:cNvPr>
          <p:cNvSpPr txBox="1"/>
          <p:nvPr/>
        </p:nvSpPr>
        <p:spPr>
          <a:xfrm>
            <a:off x="6784909" y="1410355"/>
            <a:ext cx="6529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vec2Classify : setOfWord2Vec</a:t>
            </a:r>
            <a:r>
              <a:rPr lang="ko-KR" altLang="en-US" sz="1200" dirty="0"/>
              <a:t>함수를 통해 단어를 </a:t>
            </a:r>
            <a:r>
              <a:rPr lang="ko-KR" altLang="en-US" sz="1200" dirty="0" err="1"/>
              <a:t>행렬화한</a:t>
            </a:r>
            <a:r>
              <a:rPr lang="ko-KR" altLang="en-US" sz="1200" dirty="0"/>
              <a:t> 리스트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pClass1 : </a:t>
            </a:r>
            <a:r>
              <a:rPr lang="en-US" altLang="ko-KR" sz="1200" dirty="0" err="1"/>
              <a:t>pAbusive</a:t>
            </a:r>
            <a:r>
              <a:rPr lang="ko-KR" altLang="en-US" sz="1200" dirty="0"/>
              <a:t>값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행렬곱</a:t>
            </a:r>
            <a:r>
              <a:rPr lang="en-US" altLang="ko-KR" sz="1200" dirty="0"/>
              <a:t>!</a:t>
            </a:r>
          </a:p>
          <a:p>
            <a:endParaRPr lang="en-US" altLang="ko-KR" sz="1200" dirty="0"/>
          </a:p>
          <a:p>
            <a:r>
              <a:rPr lang="en-US" altLang="ko-KR" sz="1200" dirty="0"/>
              <a:t>p1 : sum(</a:t>
            </a:r>
            <a:r>
              <a:rPr lang="ko-KR" altLang="en-US" sz="1200" dirty="0"/>
              <a:t>행렬리스트</a:t>
            </a:r>
            <a:r>
              <a:rPr lang="en-US" altLang="ko-KR" sz="1200" dirty="0"/>
              <a:t>*</a:t>
            </a:r>
            <a:r>
              <a:rPr lang="ko-KR" altLang="en-US" sz="1200" dirty="0"/>
              <a:t>폭력확률</a:t>
            </a:r>
            <a:r>
              <a:rPr lang="en-US" altLang="ko-KR" sz="1200" dirty="0"/>
              <a:t>) + log(pClass1)</a:t>
            </a:r>
          </a:p>
          <a:p>
            <a:r>
              <a:rPr lang="en-US" altLang="ko-KR" sz="1200" dirty="0"/>
              <a:t>p0 : sum(</a:t>
            </a:r>
            <a:r>
              <a:rPr lang="ko-KR" altLang="en-US" sz="1200" dirty="0"/>
              <a:t>행렬리스트</a:t>
            </a:r>
            <a:r>
              <a:rPr lang="en-US" altLang="ko-KR" sz="1200" dirty="0"/>
              <a:t>*</a:t>
            </a:r>
            <a:r>
              <a:rPr lang="ko-KR" altLang="en-US" sz="1200" dirty="0"/>
              <a:t>비폭력확률</a:t>
            </a:r>
            <a:r>
              <a:rPr lang="en-US" altLang="ko-KR" sz="1200" dirty="0"/>
              <a:t>) + log(1.0 - pClass1) </a:t>
            </a:r>
          </a:p>
          <a:p>
            <a:endParaRPr lang="en-US" altLang="ko-KR" sz="1200" dirty="0"/>
          </a:p>
          <a:p>
            <a:r>
              <a:rPr lang="ko-KR" altLang="en-US" sz="1200" dirty="0"/>
              <a:t>확률이 더 높은 분류 항목을 반환 함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BFD5A2-D5DC-4483-A566-3E9927792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40" y="4570330"/>
            <a:ext cx="3486637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477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5223D-2E64-4CED-BF95-6EA91CF0FEA7}"/>
              </a:ext>
            </a:extLst>
          </p:cNvPr>
          <p:cNvSpPr txBox="1"/>
          <p:nvPr/>
        </p:nvSpPr>
        <p:spPr>
          <a:xfrm>
            <a:off x="351692" y="12256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https://aihub.or.kr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7A4FD-7181-4B3D-9A65-4EAE7AF78DCF}"/>
              </a:ext>
            </a:extLst>
          </p:cNvPr>
          <p:cNvSpPr txBox="1"/>
          <p:nvPr/>
        </p:nvSpPr>
        <p:spPr>
          <a:xfrm>
            <a:off x="351692" y="1638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감성대화말뭉치</a:t>
            </a:r>
            <a:r>
              <a:rPr lang="ko-KR" altLang="en-US" dirty="0"/>
              <a:t>(원시데이터)_</a:t>
            </a:r>
            <a:r>
              <a:rPr lang="ko-KR" altLang="en-US" dirty="0" err="1"/>
              <a:t>Training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A5692A-DED0-4519-B435-697B18FC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2" y="2547342"/>
            <a:ext cx="5801201" cy="3611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16DEEB-09ED-4E44-9851-7342A2E230CF}"/>
              </a:ext>
            </a:extLst>
          </p:cNvPr>
          <p:cNvSpPr txBox="1"/>
          <p:nvPr/>
        </p:nvSpPr>
        <p:spPr>
          <a:xfrm>
            <a:off x="6447692" y="25473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성별 별로 말하는 문장을 토대로 학습하여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문장이 주어졌을 때 성별을 예측</a:t>
            </a:r>
          </a:p>
        </p:txBody>
      </p:sp>
    </p:spTree>
    <p:extLst>
      <p:ext uri="{BB962C8B-B14F-4D97-AF65-F5344CB8AC3E}">
        <p14:creationId xmlns:p14="http://schemas.microsoft.com/office/powerpoint/2010/main" val="10548238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6DEEB-09ED-4E44-9851-7342A2E230CF}"/>
              </a:ext>
            </a:extLst>
          </p:cNvPr>
          <p:cNvSpPr txBox="1"/>
          <p:nvPr/>
        </p:nvSpPr>
        <p:spPr>
          <a:xfrm>
            <a:off x="6319840" y="1114425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필요 패키지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konlpy</a:t>
            </a:r>
            <a:r>
              <a:rPr lang="en-US" altLang="ko-KR" dirty="0"/>
              <a:t> : </a:t>
            </a:r>
            <a:r>
              <a:rPr lang="ko-KR" altLang="en-US" dirty="0"/>
              <a:t>우리말 형태소 분석기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 : word_training.csv</a:t>
            </a:r>
            <a:r>
              <a:rPr lang="ko-KR" altLang="en-US" dirty="0"/>
              <a:t>파일을 </a:t>
            </a:r>
            <a:r>
              <a:rPr lang="ko-KR" altLang="en-US" dirty="0" err="1"/>
              <a:t>읽어오기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 문장 임시로 형태소 분석 진행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AC2087-214E-4F78-959C-78935670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114425"/>
            <a:ext cx="5248275" cy="396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35E0FF-F2D8-4F26-BD6D-3CAD73A7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5370634"/>
            <a:ext cx="4819650" cy="1266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BB00A6-211D-4454-A6E5-73FA063F6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526" y="6004046"/>
            <a:ext cx="582058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56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6DEEB-09ED-4E44-9851-7342A2E230CF}"/>
              </a:ext>
            </a:extLst>
          </p:cNvPr>
          <p:cNvSpPr txBox="1"/>
          <p:nvPr/>
        </p:nvSpPr>
        <p:spPr>
          <a:xfrm>
            <a:off x="6319840" y="111442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loadDataSet</a:t>
            </a:r>
            <a:r>
              <a:rPr lang="ko-KR" altLang="en-US" dirty="0"/>
              <a:t> 수정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worldlist</a:t>
            </a:r>
            <a:r>
              <a:rPr lang="en-US" altLang="ko-KR" dirty="0"/>
              <a:t>: data</a:t>
            </a:r>
            <a:r>
              <a:rPr lang="ko-KR" altLang="en-US" dirty="0"/>
              <a:t>의 문장에 해당하는 값들을 순서대로 저장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classVec</a:t>
            </a:r>
            <a:r>
              <a:rPr lang="en-US" altLang="ko-KR" dirty="0"/>
              <a:t> : data</a:t>
            </a:r>
            <a:r>
              <a:rPr lang="ko-KR" altLang="en-US" dirty="0"/>
              <a:t>의 분류 항목</a:t>
            </a:r>
            <a:r>
              <a:rPr lang="en-US" altLang="ko-KR" dirty="0"/>
              <a:t>, </a:t>
            </a:r>
            <a:r>
              <a:rPr lang="ko-KR" altLang="en-US" dirty="0"/>
              <a:t>여기서는 성별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여자 </a:t>
            </a:r>
            <a:r>
              <a:rPr lang="en-US" altLang="ko-KR" dirty="0"/>
              <a:t>: 0 </a:t>
            </a:r>
            <a:r>
              <a:rPr lang="ko-KR" altLang="en-US" dirty="0"/>
              <a:t>남자</a:t>
            </a:r>
            <a:r>
              <a:rPr lang="en-US" altLang="ko-KR" dirty="0"/>
              <a:t>: 1 )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나머지 함수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23FA7A-1C3C-467B-A695-ADECE6EF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9" y="1114425"/>
            <a:ext cx="5741108" cy="34194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9AC91E-8406-4335-BBB5-612E53BF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" y="4666738"/>
            <a:ext cx="4010758" cy="215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88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6DEEB-09ED-4E44-9851-7342A2E230CF}"/>
              </a:ext>
            </a:extLst>
          </p:cNvPr>
          <p:cNvSpPr txBox="1"/>
          <p:nvPr/>
        </p:nvSpPr>
        <p:spPr>
          <a:xfrm>
            <a:off x="5110165" y="276716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오빠</a:t>
            </a:r>
            <a:r>
              <a:rPr lang="en-US" altLang="ko-KR" dirty="0"/>
              <a:t>,</a:t>
            </a:r>
            <a:r>
              <a:rPr lang="ko-KR" altLang="en-US" dirty="0"/>
              <a:t> 과장</a:t>
            </a:r>
            <a:r>
              <a:rPr lang="en-US" altLang="ko-KR" dirty="0"/>
              <a:t>, </a:t>
            </a:r>
            <a:r>
              <a:rPr lang="ko-KR" altLang="en-US" dirty="0"/>
              <a:t>아내</a:t>
            </a:r>
            <a:r>
              <a:rPr lang="en-US" altLang="ko-KR" dirty="0"/>
              <a:t>, </a:t>
            </a:r>
            <a:r>
              <a:rPr lang="ko-KR" altLang="en-US" dirty="0"/>
              <a:t>육아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단어를 입력 시 여성으로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AF6294-23C2-4CCB-9A20-CC1AAAEC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724025"/>
            <a:ext cx="4714875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7C29F-48EF-49F4-AC8F-325A8F8487EA}"/>
              </a:ext>
            </a:extLst>
          </p:cNvPr>
          <p:cNvSpPr txBox="1"/>
          <p:nvPr/>
        </p:nvSpPr>
        <p:spPr>
          <a:xfrm>
            <a:off x="351692" y="936882"/>
            <a:ext cx="235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코드 실행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2114A1-B6C0-4FF3-80F7-FC4B510A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2552700"/>
            <a:ext cx="4167188" cy="11377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BF2A51-A05B-4AAF-BDCA-00BC032D2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3" y="4092480"/>
            <a:ext cx="5662613" cy="13612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FA2652-C25A-45E4-9FC9-81D554CA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931" y="4097865"/>
            <a:ext cx="5017294" cy="24423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02B560-F591-487A-B8DC-349A20AC7498}"/>
              </a:ext>
            </a:extLst>
          </p:cNvPr>
          <p:cNvSpPr txBox="1"/>
          <p:nvPr/>
        </p:nvSpPr>
        <p:spPr>
          <a:xfrm>
            <a:off x="592931" y="56169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순서대로</a:t>
            </a:r>
            <a:endParaRPr lang="en-US" altLang="ko-KR" dirty="0"/>
          </a:p>
          <a:p>
            <a:r>
              <a:rPr lang="ko-KR" altLang="en-US" dirty="0"/>
              <a:t>남성</a:t>
            </a:r>
            <a:r>
              <a:rPr lang="en-US" altLang="ko-KR" dirty="0"/>
              <a:t>, </a:t>
            </a:r>
            <a:r>
              <a:rPr lang="ko-KR" altLang="en-US" dirty="0"/>
              <a:t>여성</a:t>
            </a:r>
            <a:r>
              <a:rPr lang="en-US" altLang="ko-KR" dirty="0"/>
              <a:t>, </a:t>
            </a:r>
            <a:r>
              <a:rPr lang="ko-KR" altLang="en-US" dirty="0"/>
              <a:t>여성 </a:t>
            </a:r>
            <a:r>
              <a:rPr lang="en-US" altLang="ko-KR" dirty="0"/>
              <a:t>, </a:t>
            </a:r>
            <a:r>
              <a:rPr lang="ko-KR" altLang="en-US" dirty="0"/>
              <a:t>남성으로 예측</a:t>
            </a:r>
          </a:p>
        </p:txBody>
      </p:sp>
    </p:spTree>
    <p:extLst>
      <p:ext uri="{BB962C8B-B14F-4D97-AF65-F5344CB8AC3E}">
        <p14:creationId xmlns:p14="http://schemas.microsoft.com/office/powerpoint/2010/main" val="27697077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4328013" y="3198167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8359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5FC5C-60D0-407C-A48B-33601ABF36FB}"/>
              </a:ext>
            </a:extLst>
          </p:cNvPr>
          <p:cNvSpPr txBox="1"/>
          <p:nvPr/>
        </p:nvSpPr>
        <p:spPr>
          <a:xfrm>
            <a:off x="5100407" y="1290278"/>
            <a:ext cx="65961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stack: (</a:t>
            </a:r>
            <a:r>
              <a:rPr lang="ko-KR" altLang="en-US" dirty="0"/>
              <a:t>트리가 입력되는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visit: (</a:t>
            </a:r>
            <a:r>
              <a:rPr lang="ko-KR" altLang="en-US" dirty="0"/>
              <a:t>방문한 노드 여부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newNode</a:t>
            </a:r>
            <a:r>
              <a:rPr lang="en-US" altLang="ko-KR" dirty="0"/>
              <a:t>: (</a:t>
            </a:r>
            <a:r>
              <a:rPr lang="ko-KR" altLang="en-US" dirty="0"/>
              <a:t>새로 생성되는 노드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i: (0(</a:t>
            </a:r>
            <a:r>
              <a:rPr lang="ko-KR" altLang="en-US" dirty="0"/>
              <a:t>빈칸</a:t>
            </a:r>
            <a:r>
              <a:rPr lang="en-US" altLang="ko-KR" dirty="0"/>
              <a:t>)</a:t>
            </a:r>
            <a:r>
              <a:rPr lang="ko-KR" altLang="en-US" dirty="0"/>
              <a:t>의 위치</a:t>
            </a:r>
            <a:r>
              <a:rPr lang="en-US" altLang="ko-KR" dirty="0"/>
              <a:t>, </a:t>
            </a:r>
            <a:r>
              <a:rPr lang="ko-KR" altLang="en-US" dirty="0"/>
              <a:t>즉 퍼즐에서 </a:t>
            </a:r>
            <a:r>
              <a:rPr lang="en-US" altLang="ko-KR" dirty="0"/>
              <a:t>0</a:t>
            </a:r>
            <a:r>
              <a:rPr lang="ko-KR" altLang="en-US" dirty="0"/>
              <a:t>의 위치를 반환하는 리스트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oper</a:t>
            </a:r>
            <a:r>
              <a:rPr lang="en-US" altLang="ko-KR" dirty="0"/>
              <a:t>: (</a:t>
            </a:r>
            <a:r>
              <a:rPr lang="ko-KR" altLang="en-US" dirty="0"/>
              <a:t>위</a:t>
            </a:r>
            <a:r>
              <a:rPr lang="en-US" altLang="ko-KR" dirty="0"/>
              <a:t>,</a:t>
            </a:r>
            <a:r>
              <a:rPr lang="ko-KR" altLang="en-US" dirty="0"/>
              <a:t>아래</a:t>
            </a:r>
            <a:r>
              <a:rPr lang="en-US" altLang="ko-KR" dirty="0"/>
              <a:t>,</a:t>
            </a:r>
            <a:r>
              <a:rPr lang="ko-KR" altLang="en-US" dirty="0"/>
              <a:t>왼</a:t>
            </a:r>
            <a:r>
              <a:rPr lang="en-US" altLang="ko-KR" dirty="0"/>
              <a:t>,</a:t>
            </a:r>
            <a:r>
              <a:rPr lang="ko-KR" altLang="en-US" dirty="0"/>
              <a:t>오른쪽 방향 여부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3BE74D-23CD-4BA1-A919-F4D72FC1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66" y="1282280"/>
            <a:ext cx="4401684" cy="5502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EAD6AD-7010-4B7E-AEB0-7CE8C24DB22E}"/>
              </a:ext>
            </a:extLst>
          </p:cNvPr>
          <p:cNvSpPr txBox="1"/>
          <p:nvPr/>
        </p:nvSpPr>
        <p:spPr>
          <a:xfrm>
            <a:off x="5100406" y="4837056"/>
            <a:ext cx="6596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이동가능한 방향을 확인해 이동 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위치에</a:t>
            </a:r>
            <a:r>
              <a:rPr lang="en-US" altLang="ko-KR" dirty="0"/>
              <a:t> </a:t>
            </a:r>
            <a:r>
              <a:rPr lang="ko-KR" altLang="en-US" dirty="0"/>
              <a:t>있는 값과 </a:t>
            </a:r>
            <a:r>
              <a:rPr lang="en-US" altLang="ko-KR" dirty="0"/>
              <a:t>change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04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D6AD-7010-4B7E-AEB0-7CE8C24DB22E}"/>
              </a:ext>
            </a:extLst>
          </p:cNvPr>
          <p:cNvSpPr txBox="1"/>
          <p:nvPr/>
        </p:nvSpPr>
        <p:spPr>
          <a:xfrm>
            <a:off x="6518898" y="1714912"/>
            <a:ext cx="4946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visit[ ] : </a:t>
            </a:r>
            <a:r>
              <a:rPr lang="ko-KR" altLang="en-US" dirty="0"/>
              <a:t>방문한 노드 목록 확인용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stack : </a:t>
            </a:r>
            <a:r>
              <a:rPr lang="ko-KR" altLang="en-US" dirty="0" err="1"/>
              <a:t>퍼즐트리</a:t>
            </a:r>
            <a:r>
              <a:rPr lang="ko-KR" altLang="en-US" dirty="0"/>
              <a:t> 스택  </a:t>
            </a:r>
            <a:r>
              <a:rPr lang="en-US" altLang="ko-KR" dirty="0"/>
              <a:t>(deque</a:t>
            </a:r>
            <a:r>
              <a:rPr lang="ko-KR" altLang="en-US" dirty="0"/>
              <a:t>양방향 큐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append</a:t>
            </a:r>
            <a:r>
              <a:rPr lang="ko-KR" altLang="en-US" dirty="0"/>
              <a:t>와 </a:t>
            </a:r>
            <a:r>
              <a:rPr lang="en-US" altLang="ko-KR" dirty="0"/>
              <a:t>pop</a:t>
            </a:r>
            <a:r>
              <a:rPr lang="ko-KR" altLang="en-US" dirty="0"/>
              <a:t>의 연산이 빠름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xNode</a:t>
            </a:r>
            <a:r>
              <a:rPr lang="en-US" altLang="ko-KR" dirty="0"/>
              <a:t> = </a:t>
            </a:r>
            <a:r>
              <a:rPr lang="en-US" altLang="ko-KR" dirty="0" err="1"/>
              <a:t>stack.pop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stack</a:t>
            </a:r>
            <a:r>
              <a:rPr lang="ko-KR" altLang="en-US" dirty="0"/>
              <a:t>구조 가장 마지막 노드를 꺼내며 확인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60CA65-FB80-401C-92A3-27D64663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67" y="1695656"/>
            <a:ext cx="5277587" cy="40105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3DE3E3-9EBA-46B3-828A-788B3BED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06" y="3858717"/>
            <a:ext cx="2955950" cy="27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74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64AAC3-6B65-4BF5-B6E7-EDDE1F11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418944"/>
            <a:ext cx="8230749" cy="4020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EAD6AD-7010-4B7E-AEB0-7CE8C24DB22E}"/>
              </a:ext>
            </a:extLst>
          </p:cNvPr>
          <p:cNvSpPr txBox="1"/>
          <p:nvPr/>
        </p:nvSpPr>
        <p:spPr>
          <a:xfrm>
            <a:off x="8582441" y="1656297"/>
            <a:ext cx="35040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goal</a:t>
            </a:r>
            <a:r>
              <a:rPr lang="ko-KR" altLang="en-US" dirty="0"/>
              <a:t>상태와 다르다면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visit[ ] </a:t>
            </a:r>
            <a:r>
              <a:rPr lang="ko-KR" altLang="en-US" dirty="0"/>
              <a:t>에 방문한 노드 저장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0(</a:t>
            </a:r>
            <a:r>
              <a:rPr lang="ko-KR" altLang="en-US" dirty="0"/>
              <a:t>빈칸</a:t>
            </a:r>
            <a:r>
              <a:rPr lang="en-US" altLang="ko-KR" dirty="0"/>
              <a:t>)</a:t>
            </a:r>
            <a:r>
              <a:rPr lang="ko-KR" altLang="en-US" dirty="0"/>
              <a:t>의 위치를 확인하여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이동가능한 방향에 대해 이동 후 </a:t>
            </a:r>
            <a:endParaRPr lang="en-US" altLang="ko-KR" dirty="0"/>
          </a:p>
          <a:p>
            <a:r>
              <a:rPr lang="ko-KR" altLang="en-US" dirty="0"/>
              <a:t>해당 노드를 </a:t>
            </a:r>
            <a:r>
              <a:rPr lang="en-US" altLang="ko-KR" dirty="0"/>
              <a:t>stack</a:t>
            </a:r>
            <a:r>
              <a:rPr lang="ko-KR" altLang="en-US" dirty="0"/>
              <a:t>에 저장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370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 실행결과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A7E64C-EEDF-4076-827E-B8CE397D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4" y="1506226"/>
            <a:ext cx="3266884" cy="2255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CDA28-39F1-446A-A712-2D3D0A00BA80}"/>
              </a:ext>
            </a:extLst>
          </p:cNvPr>
          <p:cNvSpPr txBox="1"/>
          <p:nvPr/>
        </p:nvSpPr>
        <p:spPr>
          <a:xfrm>
            <a:off x="4325816" y="3392893"/>
            <a:ext cx="373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컴퓨터가 다운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CDF544-CBA5-4132-89FE-2FB6E389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4" y="4034460"/>
            <a:ext cx="3235322" cy="23901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BFAAED-94E5-4460-844B-2D6F945B7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816" y="4341435"/>
            <a:ext cx="4139084" cy="20832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07BA5D-622B-4771-B8AF-6B75E8A2A119}"/>
              </a:ext>
            </a:extLst>
          </p:cNvPr>
          <p:cNvSpPr txBox="1"/>
          <p:nvPr/>
        </p:nvSpPr>
        <p:spPr>
          <a:xfrm>
            <a:off x="8721969" y="6055305"/>
            <a:ext cx="373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B3085A-2ECB-41B8-99FA-E132E42BD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785" y="1543899"/>
            <a:ext cx="7561385" cy="176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7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7BA5D-622B-4771-B8AF-6B75E8A2A119}"/>
              </a:ext>
            </a:extLst>
          </p:cNvPr>
          <p:cNvSpPr txBox="1"/>
          <p:nvPr/>
        </p:nvSpPr>
        <p:spPr>
          <a:xfrm>
            <a:off x="949569" y="571421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복잡한 구조는 컴퓨터가 다운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80D03-C149-49F6-BCEB-56F87502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26" y="1438724"/>
            <a:ext cx="3596590" cy="24593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41765A-23ED-4CFD-83DD-10536C0D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17" y="1428505"/>
            <a:ext cx="4400044" cy="24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72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5FC5C-60D0-407C-A48B-33601ABF36FB}"/>
              </a:ext>
            </a:extLst>
          </p:cNvPr>
          <p:cNvSpPr txBox="1"/>
          <p:nvPr/>
        </p:nvSpPr>
        <p:spPr>
          <a:xfrm>
            <a:off x="7416917" y="1514783"/>
            <a:ext cx="373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필요 패키지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05911-8DFD-4458-AE97-EF2FC08AA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1" y="1282280"/>
            <a:ext cx="4157554" cy="5293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50D18F-DF5F-4C77-8281-A9A7C738BAD7}"/>
              </a:ext>
            </a:extLst>
          </p:cNvPr>
          <p:cNvSpPr txBox="1"/>
          <p:nvPr/>
        </p:nvSpPr>
        <p:spPr>
          <a:xfrm>
            <a:off x="7017985" y="3228378"/>
            <a:ext cx="4556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무작위 </a:t>
            </a:r>
            <a:r>
              <a:rPr lang="en-US" altLang="ko-KR" dirty="0"/>
              <a:t>8</a:t>
            </a:r>
            <a:r>
              <a:rPr lang="ko-KR" altLang="en-US" dirty="0"/>
              <a:t>퍼즐 정의 </a:t>
            </a:r>
            <a:endParaRPr lang="en-US" altLang="ko-KR" dirty="0"/>
          </a:p>
          <a:p>
            <a:pPr algn="ctr"/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목표</a:t>
            </a:r>
            <a:r>
              <a:rPr lang="en-US" altLang="ko-KR" dirty="0"/>
              <a:t>(</a:t>
            </a:r>
            <a:r>
              <a:rPr lang="ko-KR" altLang="en-US" dirty="0"/>
              <a:t>컴퓨터가</a:t>
            </a:r>
            <a:r>
              <a:rPr lang="en-US" altLang="ko-KR" dirty="0"/>
              <a:t>)</a:t>
            </a:r>
            <a:r>
              <a:rPr lang="ko-KR" altLang="en-US" dirty="0"/>
              <a:t>가 맞출 </a:t>
            </a:r>
            <a:r>
              <a:rPr lang="en-US" altLang="ko-KR" dirty="0"/>
              <a:t>8</a:t>
            </a:r>
            <a:r>
              <a:rPr lang="ko-KR" altLang="en-US" dirty="0"/>
              <a:t>퍼즐모양 정의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44BB6-6FAD-456D-B27F-9E20D0ABEA8C}"/>
              </a:ext>
            </a:extLst>
          </p:cNvPr>
          <p:cNvSpPr txBox="1"/>
          <p:nvPr/>
        </p:nvSpPr>
        <p:spPr>
          <a:xfrm>
            <a:off x="7017985" y="4789219"/>
            <a:ext cx="455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0(</a:t>
            </a:r>
            <a:r>
              <a:rPr lang="ko-KR" altLang="en-US" dirty="0"/>
              <a:t>빈칸</a:t>
            </a:r>
            <a:r>
              <a:rPr lang="en-US" altLang="ko-KR" dirty="0"/>
              <a:t>)</a:t>
            </a:r>
            <a:r>
              <a:rPr lang="ko-KR" altLang="en-US" dirty="0"/>
              <a:t>이 움직일 수 있는 방향 목록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0F9C0-BF97-4F6A-A10F-6DE5A0F2C8CF}"/>
              </a:ext>
            </a:extLst>
          </p:cNvPr>
          <p:cNvSpPr txBox="1"/>
          <p:nvPr/>
        </p:nvSpPr>
        <p:spPr>
          <a:xfrm>
            <a:off x="7017985" y="5967400"/>
            <a:ext cx="455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트리생성할</a:t>
            </a:r>
            <a:r>
              <a:rPr lang="ko-KR" altLang="en-US" dirty="0"/>
              <a:t> 노드 클래스 정의</a:t>
            </a:r>
          </a:p>
        </p:txBody>
      </p:sp>
    </p:spTree>
    <p:extLst>
      <p:ext uri="{BB962C8B-B14F-4D97-AF65-F5344CB8AC3E}">
        <p14:creationId xmlns:p14="http://schemas.microsoft.com/office/powerpoint/2010/main" val="3046693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5FC5C-60D0-407C-A48B-33601ABF36FB}"/>
              </a:ext>
            </a:extLst>
          </p:cNvPr>
          <p:cNvSpPr txBox="1"/>
          <p:nvPr/>
        </p:nvSpPr>
        <p:spPr>
          <a:xfrm>
            <a:off x="6475104" y="2106429"/>
            <a:ext cx="373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퍼즐 모양을 출력해줄 함수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0F9C0-BF97-4F6A-A10F-6DE5A0F2C8CF}"/>
              </a:ext>
            </a:extLst>
          </p:cNvPr>
          <p:cNvSpPr txBox="1"/>
          <p:nvPr/>
        </p:nvSpPr>
        <p:spPr>
          <a:xfrm>
            <a:off x="6301154" y="4653169"/>
            <a:ext cx="455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0(</a:t>
            </a:r>
            <a:r>
              <a:rPr lang="ko-KR" altLang="en-US" dirty="0"/>
              <a:t>빈칸</a:t>
            </a:r>
            <a:r>
              <a:rPr lang="en-US" altLang="ko-KR" dirty="0"/>
              <a:t>)</a:t>
            </a:r>
            <a:r>
              <a:rPr lang="ko-KR" altLang="en-US" dirty="0"/>
              <a:t>의 위치를 체크하는 함수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7ED6C-3DCA-4E11-BBD6-028EAA6D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19" y="1451681"/>
            <a:ext cx="5801535" cy="2048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722C8A-4C4F-4607-B3BA-73AD52F8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9" y="3735495"/>
            <a:ext cx="5627549" cy="178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72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5FC5C-60D0-407C-A48B-33601ABF36FB}"/>
              </a:ext>
            </a:extLst>
          </p:cNvPr>
          <p:cNvSpPr txBox="1"/>
          <p:nvPr/>
        </p:nvSpPr>
        <p:spPr>
          <a:xfrm>
            <a:off x="5100407" y="1290278"/>
            <a:ext cx="65961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stack: (</a:t>
            </a:r>
            <a:r>
              <a:rPr lang="ko-KR" altLang="en-US" dirty="0"/>
              <a:t>트리가 입력되는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visit: (</a:t>
            </a:r>
            <a:r>
              <a:rPr lang="ko-KR" altLang="en-US" dirty="0"/>
              <a:t>방문한 노드 여부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newNode</a:t>
            </a:r>
            <a:r>
              <a:rPr lang="en-US" altLang="ko-KR" dirty="0"/>
              <a:t>: (</a:t>
            </a:r>
            <a:r>
              <a:rPr lang="ko-KR" altLang="en-US" dirty="0"/>
              <a:t>새로 생성되는 노드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i: (0(</a:t>
            </a:r>
            <a:r>
              <a:rPr lang="ko-KR" altLang="en-US" dirty="0"/>
              <a:t>빈칸</a:t>
            </a:r>
            <a:r>
              <a:rPr lang="en-US" altLang="ko-KR" dirty="0"/>
              <a:t>)</a:t>
            </a:r>
            <a:r>
              <a:rPr lang="ko-KR" altLang="en-US" dirty="0"/>
              <a:t>의 위치</a:t>
            </a:r>
            <a:r>
              <a:rPr lang="en-US" altLang="ko-KR" dirty="0"/>
              <a:t>, </a:t>
            </a:r>
            <a:r>
              <a:rPr lang="ko-KR" altLang="en-US" dirty="0"/>
              <a:t>즉 퍼즐에서 </a:t>
            </a:r>
            <a:r>
              <a:rPr lang="en-US" altLang="ko-KR" dirty="0"/>
              <a:t>0</a:t>
            </a:r>
            <a:r>
              <a:rPr lang="ko-KR" altLang="en-US" dirty="0"/>
              <a:t>의 위치를 반환하는 리스트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oper</a:t>
            </a:r>
            <a:r>
              <a:rPr lang="en-US" altLang="ko-KR" dirty="0"/>
              <a:t>: (</a:t>
            </a:r>
            <a:r>
              <a:rPr lang="ko-KR" altLang="en-US" dirty="0"/>
              <a:t>위</a:t>
            </a:r>
            <a:r>
              <a:rPr lang="en-US" altLang="ko-KR" dirty="0"/>
              <a:t>,</a:t>
            </a:r>
            <a:r>
              <a:rPr lang="ko-KR" altLang="en-US" dirty="0"/>
              <a:t>아래</a:t>
            </a:r>
            <a:r>
              <a:rPr lang="en-US" altLang="ko-KR" dirty="0"/>
              <a:t>,</a:t>
            </a:r>
            <a:r>
              <a:rPr lang="ko-KR" altLang="en-US" dirty="0"/>
              <a:t>왼</a:t>
            </a:r>
            <a:r>
              <a:rPr lang="en-US" altLang="ko-KR" dirty="0"/>
              <a:t>,</a:t>
            </a:r>
            <a:r>
              <a:rPr lang="ko-KR" altLang="en-US" dirty="0"/>
              <a:t>오른쪽 방향 여부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</a:t>
            </a:r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3BE74D-23CD-4BA1-A919-F4D72FC1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66" y="1282280"/>
            <a:ext cx="4401684" cy="5502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EAD6AD-7010-4B7E-AEB0-7CE8C24DB22E}"/>
              </a:ext>
            </a:extLst>
          </p:cNvPr>
          <p:cNvSpPr txBox="1"/>
          <p:nvPr/>
        </p:nvSpPr>
        <p:spPr>
          <a:xfrm>
            <a:off x="5100406" y="4837056"/>
            <a:ext cx="6596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이동가능한 방향을 확인해 이동 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위치에</a:t>
            </a:r>
            <a:r>
              <a:rPr lang="en-US" altLang="ko-KR" dirty="0"/>
              <a:t> </a:t>
            </a:r>
            <a:r>
              <a:rPr lang="ko-KR" altLang="en-US" dirty="0"/>
              <a:t>있는 값과 </a:t>
            </a:r>
            <a:r>
              <a:rPr lang="en-US" altLang="ko-KR" dirty="0"/>
              <a:t>change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4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AD6AD-7010-4B7E-AEB0-7CE8C24DB22E}"/>
              </a:ext>
            </a:extLst>
          </p:cNvPr>
          <p:cNvSpPr txBox="1"/>
          <p:nvPr/>
        </p:nvSpPr>
        <p:spPr>
          <a:xfrm>
            <a:off x="6518898" y="1714912"/>
            <a:ext cx="4946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visit[ ] : </a:t>
            </a:r>
            <a:r>
              <a:rPr lang="ko-KR" altLang="en-US" dirty="0"/>
              <a:t>방문한 노드 목록 확인용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stack : </a:t>
            </a:r>
            <a:r>
              <a:rPr lang="ko-KR" altLang="en-US" dirty="0" err="1"/>
              <a:t>퍼즐트리</a:t>
            </a:r>
            <a:r>
              <a:rPr lang="ko-KR" altLang="en-US" dirty="0"/>
              <a:t> 스택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xNode</a:t>
            </a:r>
            <a:r>
              <a:rPr lang="en-US" altLang="ko-KR" dirty="0"/>
              <a:t> = </a:t>
            </a:r>
            <a:r>
              <a:rPr lang="en-US" altLang="ko-KR" dirty="0" err="1"/>
              <a:t>stack.pop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stack</a:t>
            </a:r>
            <a:r>
              <a:rPr lang="ko-KR" altLang="en-US" dirty="0"/>
              <a:t>구조 가장 마지막 노드를 꺼내며 확인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9B6D75-1E75-496F-8E33-24C9433DB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262" y="3700948"/>
            <a:ext cx="2871691" cy="2991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FB4FA4-E43B-493D-8B0F-03C759C4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3" y="1695656"/>
            <a:ext cx="5363323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8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182980-E4F0-423C-BE6C-86DD935C9D8A}"/>
              </a:ext>
            </a:extLst>
          </p:cNvPr>
          <p:cNvSpPr txBox="1"/>
          <p:nvPr/>
        </p:nvSpPr>
        <p:spPr>
          <a:xfrm>
            <a:off x="351692" y="1443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깊이 우선 탐색(DFS, </a:t>
            </a:r>
            <a:r>
              <a:rPr lang="ko-KR" altLang="en-US" dirty="0" err="1"/>
              <a:t>Depth</a:t>
            </a:r>
            <a:r>
              <a:rPr lang="ko-KR" altLang="en-US" dirty="0"/>
              <a:t>-First </a:t>
            </a:r>
            <a:r>
              <a:rPr lang="ko-KR" altLang="en-US" dirty="0" err="1"/>
              <a:t>Search</a:t>
            </a:r>
            <a:r>
              <a:rPr lang="ko-KR" altLang="en-US" dirty="0"/>
              <a:t>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깊이 우선 탐색이란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7748953" y="6596390"/>
            <a:ext cx="4443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https://gmlwjd9405.github.io/2018/08/14/algorithm-dfs.html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94258-987F-4A41-BCBD-94739AE7E5E9}"/>
              </a:ext>
            </a:extLst>
          </p:cNvPr>
          <p:cNvSpPr txBox="1"/>
          <p:nvPr/>
        </p:nvSpPr>
        <p:spPr>
          <a:xfrm>
            <a:off x="351692" y="2573105"/>
            <a:ext cx="90033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루트 노드(혹은 다른 임의의 노드)에서 시작해서 다음 분기(</a:t>
            </a:r>
            <a:r>
              <a:rPr lang="ko-KR" altLang="en-US" dirty="0" err="1"/>
              <a:t>branch</a:t>
            </a:r>
            <a:r>
              <a:rPr lang="ko-KR" altLang="en-US" dirty="0"/>
              <a:t>)로 넘어가기 전에 </a:t>
            </a:r>
            <a:endParaRPr lang="en-US" altLang="ko-KR" dirty="0"/>
          </a:p>
          <a:p>
            <a:r>
              <a:rPr lang="ko-KR" altLang="en-US" dirty="0"/>
              <a:t>해당 분기를 완벽하게 탐색하는 방법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FC44AB0-4C7B-461B-8F96-5141561E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3295126"/>
            <a:ext cx="9268531" cy="22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37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EC9312-23A6-4721-895F-3F92EB8E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695656"/>
            <a:ext cx="6200989" cy="3249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479AC2-8490-4512-8F21-84F265E44F8D}"/>
              </a:ext>
            </a:extLst>
          </p:cNvPr>
          <p:cNvSpPr txBox="1"/>
          <p:nvPr/>
        </p:nvSpPr>
        <p:spPr>
          <a:xfrm>
            <a:off x="7526215" y="1997839"/>
            <a:ext cx="40092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goal</a:t>
            </a:r>
            <a:r>
              <a:rPr lang="ko-KR" altLang="en-US" dirty="0"/>
              <a:t>상태와 다르다면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visit[ ] </a:t>
            </a:r>
            <a:r>
              <a:rPr lang="ko-KR" altLang="en-US" dirty="0"/>
              <a:t>에 방문한 노드 저장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0(</a:t>
            </a:r>
            <a:r>
              <a:rPr lang="ko-KR" altLang="en-US" dirty="0"/>
              <a:t>빈칸</a:t>
            </a:r>
            <a:r>
              <a:rPr lang="en-US" altLang="ko-KR" dirty="0"/>
              <a:t>)</a:t>
            </a:r>
            <a:r>
              <a:rPr lang="ko-KR" altLang="en-US" dirty="0"/>
              <a:t>의 위치를 확인하여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이동가능한 방향에 대해 이동 후 </a:t>
            </a:r>
            <a:endParaRPr lang="en-US" altLang="ko-KR" dirty="0"/>
          </a:p>
          <a:p>
            <a:r>
              <a:rPr lang="ko-KR" altLang="en-US" dirty="0"/>
              <a:t>해당 노드를 </a:t>
            </a:r>
            <a:r>
              <a:rPr lang="en-US" altLang="ko-KR" dirty="0"/>
              <a:t>queue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155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 실행결과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A7E64C-EEDF-4076-827E-B8CE397D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4" y="1506226"/>
            <a:ext cx="3266884" cy="2255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CDA28-39F1-446A-A712-2D3D0A00BA80}"/>
              </a:ext>
            </a:extLst>
          </p:cNvPr>
          <p:cNvSpPr txBox="1"/>
          <p:nvPr/>
        </p:nvSpPr>
        <p:spPr>
          <a:xfrm>
            <a:off x="7982953" y="1500750"/>
            <a:ext cx="447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DFS</a:t>
            </a:r>
            <a:r>
              <a:rPr lang="ko-KR" altLang="en-US" dirty="0"/>
              <a:t>에서 컴퓨터가 다운됐던 퍼즐구조가</a:t>
            </a:r>
            <a:endParaRPr lang="en-US" altLang="ko-KR" dirty="0"/>
          </a:p>
          <a:p>
            <a:r>
              <a:rPr lang="en-US" altLang="ko-KR" dirty="0"/>
              <a:t>BFS</a:t>
            </a:r>
            <a:r>
              <a:rPr lang="ko-KR" altLang="en-US" dirty="0"/>
              <a:t>에선 탐색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CDF544-CBA5-4132-89FE-2FB6E389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4" y="4034460"/>
            <a:ext cx="3235322" cy="23901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07BA5D-622B-4771-B8AF-6B75E8A2A119}"/>
              </a:ext>
            </a:extLst>
          </p:cNvPr>
          <p:cNvSpPr txBox="1"/>
          <p:nvPr/>
        </p:nvSpPr>
        <p:spPr>
          <a:xfrm>
            <a:off x="8721969" y="5714219"/>
            <a:ext cx="373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밖의 다른 퍼즐구조 </a:t>
            </a:r>
            <a:endParaRPr lang="en-US" altLang="ko-KR" dirty="0"/>
          </a:p>
          <a:p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9F09E4-6DF9-4637-A7E6-C881EA78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84" y="4034460"/>
            <a:ext cx="3490085" cy="23629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1248D-59FB-4EF7-BB4C-62DBBAC24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084" y="1500750"/>
            <a:ext cx="3726869" cy="22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 실행결과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A7E64C-EEDF-4076-827E-B8CE397D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4" y="1506226"/>
            <a:ext cx="3266884" cy="2255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CDA28-39F1-446A-A712-2D3D0A00BA80}"/>
              </a:ext>
            </a:extLst>
          </p:cNvPr>
          <p:cNvSpPr txBox="1"/>
          <p:nvPr/>
        </p:nvSpPr>
        <p:spPr>
          <a:xfrm>
            <a:off x="7982953" y="1500750"/>
            <a:ext cx="447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DFS</a:t>
            </a:r>
            <a:r>
              <a:rPr lang="ko-KR" altLang="en-US" dirty="0"/>
              <a:t>에서 컴퓨터가 다운됐던 퍼즐구조가</a:t>
            </a:r>
            <a:endParaRPr lang="en-US" altLang="ko-KR" dirty="0"/>
          </a:p>
          <a:p>
            <a:r>
              <a:rPr lang="en-US" altLang="ko-KR" dirty="0"/>
              <a:t>BFS</a:t>
            </a:r>
            <a:r>
              <a:rPr lang="ko-KR" altLang="en-US" dirty="0"/>
              <a:t>에선 탐색 완료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CDF544-CBA5-4132-89FE-2FB6E389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4" y="4034460"/>
            <a:ext cx="3235322" cy="23901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07BA5D-622B-4771-B8AF-6B75E8A2A119}"/>
              </a:ext>
            </a:extLst>
          </p:cNvPr>
          <p:cNvSpPr txBox="1"/>
          <p:nvPr/>
        </p:nvSpPr>
        <p:spPr>
          <a:xfrm>
            <a:off x="8721969" y="5714219"/>
            <a:ext cx="373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 밖의 다른 퍼즐구조 </a:t>
            </a:r>
            <a:endParaRPr lang="en-US" altLang="ko-KR" dirty="0"/>
          </a:p>
          <a:p>
            <a:r>
              <a:rPr lang="ko-KR" altLang="en-US" dirty="0"/>
              <a:t>성공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9F09E4-6DF9-4637-A7E6-C881EA78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84" y="4034460"/>
            <a:ext cx="3490085" cy="23629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1248D-59FB-4EF7-BB4C-62DBBAC24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084" y="1500750"/>
            <a:ext cx="3726869" cy="22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4230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DFS/BFS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 실행결과 비교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36700A-1940-47FE-8F38-2D12707BF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842" y="1663737"/>
            <a:ext cx="3596590" cy="24593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25101F-E631-4937-9761-76881FF28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813" y="1648615"/>
            <a:ext cx="3328083" cy="2474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B03F973-4349-4AD6-8CA5-2657BE452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4" y="1648615"/>
            <a:ext cx="3322504" cy="2474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2538045" y="5762508"/>
            <a:ext cx="7104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일반적으로 </a:t>
            </a:r>
            <a:r>
              <a:rPr lang="en-US" altLang="ko-KR" dirty="0"/>
              <a:t>BFS</a:t>
            </a:r>
            <a:r>
              <a:rPr lang="ko-KR" altLang="en-US" dirty="0"/>
              <a:t>가 </a:t>
            </a:r>
            <a:r>
              <a:rPr lang="en-US" altLang="ko-KR" dirty="0"/>
              <a:t>DFS</a:t>
            </a:r>
            <a:r>
              <a:rPr lang="ko-KR" altLang="en-US" dirty="0"/>
              <a:t>보다 원하는 값을 탐색하기에 빠름</a:t>
            </a:r>
            <a:endParaRPr lang="en-US" altLang="ko-KR" dirty="0"/>
          </a:p>
          <a:p>
            <a:pPr algn="ctr"/>
            <a:r>
              <a:rPr lang="ko-KR" altLang="en-US" dirty="0"/>
              <a:t>하지만 간단할수록 </a:t>
            </a:r>
            <a:r>
              <a:rPr lang="en-US" altLang="ko-KR" dirty="0"/>
              <a:t>DFS</a:t>
            </a:r>
            <a:r>
              <a:rPr lang="ko-KR" altLang="en-US" dirty="0"/>
              <a:t>가 오히려 탐색이 </a:t>
            </a:r>
            <a:r>
              <a:rPr lang="ko-KR" altLang="en-US" dirty="0" err="1"/>
              <a:t>빨라짐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32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1BA9C-C70B-48B5-8BF7-62853A8311B8}"/>
              </a:ext>
            </a:extLst>
          </p:cNvPr>
          <p:cNvSpPr txBox="1"/>
          <p:nvPr/>
        </p:nvSpPr>
        <p:spPr>
          <a:xfrm>
            <a:off x="3197469" y="2890391"/>
            <a:ext cx="5797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&lt;A*&gt;</a:t>
            </a:r>
          </a:p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A* algorithm</a:t>
            </a:r>
            <a:endParaRPr lang="ko-KR" altLang="en-US" sz="32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330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182980-E4F0-423C-BE6C-86DD935C9D8A}"/>
              </a:ext>
            </a:extLst>
          </p:cNvPr>
          <p:cNvSpPr txBox="1"/>
          <p:nvPr/>
        </p:nvSpPr>
        <p:spPr>
          <a:xfrm>
            <a:off x="7514491" y="2360682"/>
            <a:ext cx="32238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A* </a:t>
            </a:r>
            <a:r>
              <a:rPr lang="ko-KR" altLang="en-US" dirty="0"/>
              <a:t>알고리즘의 핵심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F=G+H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964615" y="6569249"/>
            <a:ext cx="2227385" cy="26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https://seokdev.site/210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40677" y="321105"/>
            <a:ext cx="2520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1FD286-36CC-4F3F-9E0F-511072189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3" y="936124"/>
            <a:ext cx="5020376" cy="3610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550983" y="5284204"/>
            <a:ext cx="57384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시작 노드를 지정해 목적지 노드를 분명하게 지정하여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노드 간의 최단 경로를 파악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9168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101014" y="6595506"/>
            <a:ext cx="32186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http://www.gisdeveloper.co.kr/?p=3897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40677" y="321105"/>
            <a:ext cx="2520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550983" y="5284204"/>
            <a:ext cx="57384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F:  </a:t>
            </a:r>
            <a:r>
              <a:rPr lang="ko-KR" altLang="en-US" dirty="0"/>
              <a:t>출발 지점에서 목적지까지의 거리의 합</a:t>
            </a:r>
            <a:endParaRPr lang="en-US" altLang="ko-KR" dirty="0"/>
          </a:p>
          <a:p>
            <a:r>
              <a:rPr lang="en-US" altLang="ko-KR" dirty="0"/>
              <a:t>G: </a:t>
            </a:r>
            <a:r>
              <a:rPr lang="ko-KR" altLang="en-US" dirty="0"/>
              <a:t>현재 노드에서 출발 지점까지의 총 코스트</a:t>
            </a:r>
            <a:endParaRPr lang="en-US" altLang="ko-KR" dirty="0"/>
          </a:p>
          <a:p>
            <a:r>
              <a:rPr lang="en-US" altLang="ko-KR" dirty="0"/>
              <a:t>H: </a:t>
            </a:r>
            <a:r>
              <a:rPr lang="ko-KR" altLang="en-US" dirty="0"/>
              <a:t>현재 노드에서 목적지까지의 </a:t>
            </a:r>
            <a:r>
              <a:rPr lang="ko-KR" altLang="en-US" dirty="0">
                <a:solidFill>
                  <a:srgbClr val="FF0000"/>
                </a:solidFill>
              </a:rPr>
              <a:t>추정 거리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5C7D1C-8D8C-462F-8175-E432B7E5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406" y="858461"/>
            <a:ext cx="3877216" cy="3153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579DFC-A500-4DBC-9BA5-AA4F0A17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3" y="858461"/>
            <a:ext cx="5118240" cy="41548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F08E6E-5F0E-41D9-A9CC-728C6FF6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06" y="3944943"/>
            <a:ext cx="2583637" cy="25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28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101014" y="6595506"/>
            <a:ext cx="32186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http://www.gisdeveloper.co.kr/?p=3897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40677" y="321105"/>
            <a:ext cx="2520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593481" y="5575718"/>
            <a:ext cx="6868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</a:t>
            </a:r>
            <a:r>
              <a:rPr lang="ko-KR" altLang="en-US" dirty="0"/>
              <a:t>값이 가장 작은 노드인 </a:t>
            </a:r>
            <a:r>
              <a:rPr lang="en-US" altLang="ko-KR" dirty="0"/>
              <a:t>3</a:t>
            </a:r>
            <a:r>
              <a:rPr lang="ko-KR" altLang="en-US" dirty="0"/>
              <a:t>번을 </a:t>
            </a:r>
            <a:r>
              <a:rPr lang="en-US" altLang="ko-KR" dirty="0"/>
              <a:t>C</a:t>
            </a:r>
            <a:r>
              <a:rPr lang="ko-KR" altLang="en-US" dirty="0"/>
              <a:t>리스트에 추가</a:t>
            </a:r>
            <a:endParaRPr lang="en-US" altLang="ko-KR" dirty="0"/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>
                <a:solidFill>
                  <a:srgbClr val="FF0000"/>
                </a:solidFill>
              </a:rPr>
              <a:t>번 노드와 연결된 </a:t>
            </a:r>
            <a:r>
              <a:rPr lang="en-US" altLang="ko-KR" dirty="0">
                <a:solidFill>
                  <a:srgbClr val="FF0000"/>
                </a:solidFill>
              </a:rPr>
              <a:t>0, 2, 5</a:t>
            </a:r>
            <a:r>
              <a:rPr lang="ko-KR" altLang="en-US" dirty="0">
                <a:solidFill>
                  <a:srgbClr val="FF0000"/>
                </a:solidFill>
              </a:rPr>
              <a:t>중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을 제외하고 </a:t>
            </a:r>
            <a:r>
              <a:rPr lang="en-US" altLang="ko-KR" dirty="0">
                <a:solidFill>
                  <a:srgbClr val="FF0000"/>
                </a:solidFill>
              </a:rPr>
              <a:t>2, 5</a:t>
            </a:r>
            <a:r>
              <a:rPr lang="ko-KR" altLang="en-US" dirty="0">
                <a:solidFill>
                  <a:srgbClr val="FF0000"/>
                </a:solidFill>
              </a:rPr>
              <a:t>에 목록 추가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똑같이 계산 진행 후 </a:t>
            </a:r>
            <a:r>
              <a:rPr lang="en-US" altLang="ko-KR" dirty="0"/>
              <a:t>F</a:t>
            </a:r>
            <a:r>
              <a:rPr lang="ko-KR" altLang="en-US" dirty="0"/>
              <a:t>가 가장 작은 </a:t>
            </a:r>
            <a:r>
              <a:rPr lang="en-US" altLang="ko-KR" dirty="0"/>
              <a:t>1</a:t>
            </a:r>
            <a:r>
              <a:rPr lang="ko-KR" altLang="en-US" dirty="0"/>
              <a:t>노드 다시 </a:t>
            </a:r>
            <a:r>
              <a:rPr lang="en-US" altLang="ko-KR" dirty="0"/>
              <a:t>C</a:t>
            </a:r>
            <a:r>
              <a:rPr lang="ko-KR" altLang="en-US" dirty="0"/>
              <a:t>에 추가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45E949-BA50-409A-BA0B-02A95354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37" y="1387914"/>
            <a:ext cx="4879737" cy="4082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FCCEF3-2DB3-4F8D-9FEC-71F8627E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491" y="1042738"/>
            <a:ext cx="3579044" cy="48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90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101014" y="6595506"/>
            <a:ext cx="32186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http://www.gisdeveloper.co.kr/?p=3897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40677" y="321105"/>
            <a:ext cx="2520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593481" y="5575718"/>
            <a:ext cx="68680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노드가 추가되고 다시 똑같이 진행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에서 진행 가능한 </a:t>
            </a:r>
            <a:r>
              <a:rPr lang="en-US" altLang="ko-KR" dirty="0"/>
              <a:t>2, 4 </a:t>
            </a:r>
            <a:r>
              <a:rPr lang="ko-KR" altLang="en-US" dirty="0"/>
              <a:t>중 목록에 없는 </a:t>
            </a:r>
            <a:r>
              <a:rPr lang="en-US" altLang="ko-KR" dirty="0"/>
              <a:t>4</a:t>
            </a:r>
            <a:r>
              <a:rPr lang="ko-KR" altLang="en-US" dirty="0"/>
              <a:t>노드 계산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다시 가장 값이 작은 노드 추론 </a:t>
            </a:r>
            <a:r>
              <a:rPr lang="en-US" altLang="ko-KR" dirty="0"/>
              <a:t>(2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5D8BFF-8B78-4EA6-BCDC-8743A894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6" y="1040453"/>
            <a:ext cx="5477639" cy="4315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9B1535-CBDA-4F8A-B913-84C70168A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999" y="1040453"/>
            <a:ext cx="3948955" cy="50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75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101014" y="6595506"/>
            <a:ext cx="32186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http://www.gisdeveloper.co.kr/?p=3897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40677" y="321105"/>
            <a:ext cx="2520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593481" y="5575718"/>
            <a:ext cx="6868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위와 동일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노드 선택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C54AEB-D4BE-4F94-987E-C5883485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81" y="951351"/>
            <a:ext cx="5244954" cy="46243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2EF148-A8E2-4F81-9F9B-0E57FF33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82" y="858461"/>
            <a:ext cx="4678263" cy="50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7748953" y="6596390"/>
            <a:ext cx="4443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https://gmlwjd9405.github.io/2018/08/14/algorithm-dfs.html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52EAB5-D64B-4F75-8E60-12094C7C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38" y="1167961"/>
            <a:ext cx="6206902" cy="5271729"/>
          </a:xfrm>
          <a:prstGeom prst="rect">
            <a:avLst/>
          </a:prstGeom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041C88C-9A60-4F58-96F7-F9F7441E6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99538"/>
              </p:ext>
            </p:extLst>
          </p:nvPr>
        </p:nvGraphicFramePr>
        <p:xfrm>
          <a:off x="8764953" y="3398390"/>
          <a:ext cx="2411046" cy="2550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046">
                  <a:extLst>
                    <a:ext uri="{9D8B030D-6E8A-4147-A177-3AD203B41FA5}">
                      <a16:colId xmlns:a16="http://schemas.microsoft.com/office/drawing/2014/main" val="2532193155"/>
                    </a:ext>
                  </a:extLst>
                </a:gridCol>
              </a:tblGrid>
              <a:tr h="171873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454833"/>
                  </a:ext>
                </a:extLst>
              </a:tr>
              <a:tr h="831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Stack</a:t>
                      </a:r>
                      <a:endParaRPr lang="ko-KR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86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602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101014" y="6595506"/>
            <a:ext cx="32186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http://www.gisdeveloper.co.kr/?p=3897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40677" y="321105"/>
            <a:ext cx="2520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593481" y="5575718"/>
            <a:ext cx="6868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값이 가장 작았던 </a:t>
            </a:r>
            <a:r>
              <a:rPr lang="en-US" altLang="ko-KR" dirty="0"/>
              <a:t>6</a:t>
            </a:r>
            <a:r>
              <a:rPr lang="ko-KR" altLang="en-US" dirty="0"/>
              <a:t>노드는 목적지</a:t>
            </a:r>
            <a:endParaRPr lang="en-US" altLang="ko-KR" dirty="0"/>
          </a:p>
          <a:p>
            <a:r>
              <a:rPr lang="ko-KR" altLang="en-US" dirty="0"/>
              <a:t>알고리즘 종료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번 노드의 </a:t>
            </a:r>
            <a:r>
              <a:rPr lang="en-US" altLang="ko-KR" dirty="0"/>
              <a:t>parent</a:t>
            </a:r>
            <a:r>
              <a:rPr lang="ko-KR" altLang="en-US" dirty="0"/>
              <a:t>노드인</a:t>
            </a:r>
            <a:r>
              <a:rPr lang="en-US" altLang="ko-KR" dirty="0"/>
              <a:t>2, 2</a:t>
            </a:r>
            <a:r>
              <a:rPr lang="ko-KR" altLang="en-US" dirty="0"/>
              <a:t>번 노드의 </a:t>
            </a:r>
            <a:r>
              <a:rPr lang="en-US" altLang="ko-KR" dirty="0"/>
              <a:t>parent</a:t>
            </a:r>
            <a:r>
              <a:rPr lang="ko-KR" altLang="en-US" dirty="0"/>
              <a:t>노드인 </a:t>
            </a:r>
            <a:r>
              <a:rPr lang="en-US" altLang="ko-KR" dirty="0"/>
              <a:t>1 …</a:t>
            </a:r>
          </a:p>
          <a:p>
            <a:r>
              <a:rPr lang="ko-KR" altLang="en-US" dirty="0"/>
              <a:t>최단 경로 </a:t>
            </a:r>
            <a:r>
              <a:rPr lang="en-US" altLang="ko-KR" dirty="0"/>
              <a:t>0-1-2-6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BC7E1-CB10-401E-B117-4A2817C4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55" y="1146561"/>
            <a:ext cx="4744112" cy="40105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12A2F0-F722-40A2-9D5E-256FAD03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80" y="1103402"/>
            <a:ext cx="494416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76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40676" y="3211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5864860" y="1730417"/>
            <a:ext cx="578823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필요한 패키지 설치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매턴</a:t>
            </a:r>
            <a:r>
              <a:rPr lang="ko-KR" altLang="en-US" dirty="0"/>
              <a:t> 연산을 위한 </a:t>
            </a:r>
            <a:r>
              <a:rPr lang="en-US" altLang="ko-KR" dirty="0"/>
              <a:t>state</a:t>
            </a:r>
            <a:r>
              <a:rPr lang="ko-KR" altLang="en-US" dirty="0"/>
              <a:t>클래스 정의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value: </a:t>
            </a:r>
            <a:r>
              <a:rPr lang="ko-KR" altLang="en-US" dirty="0"/>
              <a:t>연산 값 </a:t>
            </a:r>
            <a:r>
              <a:rPr lang="en-US" altLang="ko-KR" dirty="0"/>
              <a:t>(</a:t>
            </a:r>
            <a:r>
              <a:rPr lang="ko-KR" altLang="en-US" dirty="0"/>
              <a:t>거리</a:t>
            </a:r>
            <a:r>
              <a:rPr lang="en-US" altLang="ko-KR" dirty="0"/>
              <a:t>)</a:t>
            </a:r>
            <a:r>
              <a:rPr lang="ko-KR" altLang="en-US" dirty="0"/>
              <a:t>를 비교하기 위한 퍼즐의 값</a:t>
            </a:r>
            <a:endParaRPr lang="en-US" altLang="ko-KR" dirty="0"/>
          </a:p>
          <a:p>
            <a:r>
              <a:rPr lang="en-US" altLang="ko-KR" dirty="0"/>
              <a:t>parent: </a:t>
            </a:r>
            <a:r>
              <a:rPr lang="ko-KR" altLang="en-US" dirty="0"/>
              <a:t>부모 노드</a:t>
            </a:r>
            <a:endParaRPr lang="en-US" altLang="ko-KR" dirty="0"/>
          </a:p>
          <a:p>
            <a:r>
              <a:rPr lang="en-US" altLang="ko-KR" dirty="0"/>
              <a:t>start: </a:t>
            </a:r>
            <a:r>
              <a:rPr lang="ko-KR" altLang="en-US" dirty="0"/>
              <a:t>시작 퍼즐 </a:t>
            </a:r>
            <a:endParaRPr lang="en-US" altLang="ko-KR" dirty="0"/>
          </a:p>
          <a:p>
            <a:r>
              <a:rPr lang="en-US" altLang="ko-KR" dirty="0"/>
              <a:t>goal: </a:t>
            </a:r>
            <a:r>
              <a:rPr lang="ko-KR" altLang="en-US" dirty="0"/>
              <a:t>목표 퍼즐</a:t>
            </a:r>
            <a:r>
              <a:rPr lang="en-US" altLang="ko-KR" dirty="0"/>
              <a:t>(</a:t>
            </a:r>
            <a:r>
              <a:rPr lang="ko-KR" altLang="en-US" dirty="0"/>
              <a:t>목적지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34BC4-B370-47C7-B900-36F4AC275356}"/>
              </a:ext>
            </a:extLst>
          </p:cNvPr>
          <p:cNvSpPr txBox="1"/>
          <p:nvPr/>
        </p:nvSpPr>
        <p:spPr>
          <a:xfrm>
            <a:off x="351692" y="872569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A*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알고리즘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9838A6-AB56-441E-A535-61259F85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04" y="1386187"/>
            <a:ext cx="4544059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4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8185366" y="1532009"/>
            <a:ext cx="578823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퍼즐의 </a:t>
            </a:r>
            <a:r>
              <a:rPr lang="en-US" altLang="ko-KR" dirty="0"/>
              <a:t>state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확인하는 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GetDist</a:t>
            </a:r>
            <a:r>
              <a:rPr lang="en-US" altLang="ko-KR" dirty="0"/>
              <a:t>() </a:t>
            </a:r>
            <a:r>
              <a:rPr lang="ko-KR" altLang="en-US" dirty="0" err="1"/>
              <a:t>거리값</a:t>
            </a:r>
            <a:r>
              <a:rPr lang="ko-KR" altLang="en-US" dirty="0"/>
              <a:t> 반환하는 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value(</a:t>
            </a:r>
            <a:r>
              <a:rPr lang="ko-KR" altLang="en-US" dirty="0"/>
              <a:t>퍼즐 상태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/>
              <a:t>goal</a:t>
            </a:r>
            <a:r>
              <a:rPr lang="ko-KR" altLang="en-US" dirty="0"/>
              <a:t>과 같으면 </a:t>
            </a:r>
            <a:endParaRPr lang="en-US" altLang="ko-KR" dirty="0"/>
          </a:p>
          <a:p>
            <a:r>
              <a:rPr lang="en-US" altLang="ko-KR" dirty="0"/>
              <a:t>return </a:t>
            </a:r>
          </a:p>
          <a:p>
            <a:endParaRPr lang="en-US" altLang="ko-KR" dirty="0"/>
          </a:p>
          <a:p>
            <a:r>
              <a:rPr lang="en-US" altLang="ko-KR" dirty="0"/>
              <a:t>size: </a:t>
            </a:r>
          </a:p>
          <a:p>
            <a:r>
              <a:rPr lang="en-US" altLang="ko-KR" dirty="0"/>
              <a:t>sqrt:</a:t>
            </a:r>
            <a:r>
              <a:rPr lang="ko-KR" altLang="en-US" dirty="0"/>
              <a:t>제곱근</a:t>
            </a:r>
            <a:endParaRPr lang="en-US" altLang="ko-KR" dirty="0"/>
          </a:p>
          <a:p>
            <a:r>
              <a:rPr lang="en-US" altLang="ko-KR" dirty="0"/>
              <a:t>.real: </a:t>
            </a:r>
            <a:r>
              <a:rPr lang="ko-KR" altLang="en-US" dirty="0"/>
              <a:t>복소수의 실수 부분만 반환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piece: </a:t>
            </a:r>
            <a:r>
              <a:rPr lang="ko-KR" altLang="en-US" dirty="0"/>
              <a:t>퍼즐의 </a:t>
            </a:r>
            <a:r>
              <a:rPr lang="en-US" altLang="ko-KR" dirty="0"/>
              <a:t>n</a:t>
            </a:r>
            <a:r>
              <a:rPr lang="ko-KR" altLang="en-US" dirty="0"/>
              <a:t>번째 조각 값 </a:t>
            </a:r>
            <a:endParaRPr lang="en-US" altLang="ko-KR" dirty="0"/>
          </a:p>
          <a:p>
            <a:r>
              <a:rPr lang="en-US" altLang="ko-KR" dirty="0" err="1"/>
              <a:t>goal_x</a:t>
            </a:r>
            <a:r>
              <a:rPr lang="en-US" altLang="ko-KR" dirty="0"/>
              <a:t> | </a:t>
            </a:r>
            <a:r>
              <a:rPr lang="en-US" altLang="ko-KR" dirty="0" err="1"/>
              <a:t>goal_y</a:t>
            </a:r>
            <a:r>
              <a:rPr lang="en-US" altLang="ko-KR" dirty="0"/>
              <a:t> : goal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en-US" altLang="ko-KR" dirty="0" err="1"/>
              <a:t>xy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en-US" altLang="ko-KR" dirty="0" err="1"/>
              <a:t>value_x</a:t>
            </a:r>
            <a:r>
              <a:rPr lang="en-US" altLang="ko-KR" dirty="0"/>
              <a:t> | </a:t>
            </a:r>
            <a:r>
              <a:rPr lang="en-US" altLang="ko-KR" dirty="0" err="1"/>
              <a:t>value_y</a:t>
            </a:r>
            <a:r>
              <a:rPr lang="en-US" altLang="ko-KR" dirty="0"/>
              <a:t> : value</a:t>
            </a:r>
            <a:r>
              <a:rPr lang="ko-KR" altLang="en-US" dirty="0"/>
              <a:t>의 </a:t>
            </a:r>
            <a:r>
              <a:rPr lang="en-US" altLang="ko-KR" dirty="0"/>
              <a:t>‘’</a:t>
            </a:r>
          </a:p>
          <a:p>
            <a:endParaRPr lang="en-US" altLang="ko-KR" dirty="0"/>
          </a:p>
          <a:p>
            <a:r>
              <a:rPr lang="en-US" altLang="ko-KR" dirty="0" err="1"/>
              <a:t>dist</a:t>
            </a:r>
            <a:r>
              <a:rPr lang="en-US" altLang="ko-KR" dirty="0"/>
              <a:t>: </a:t>
            </a:r>
            <a:r>
              <a:rPr lang="ko-KR" altLang="en-US" dirty="0"/>
              <a:t>거리계산</a:t>
            </a:r>
            <a:endParaRPr lang="en-US" altLang="ko-KR" dirty="0"/>
          </a:p>
          <a:p>
            <a:r>
              <a:rPr lang="en-US" altLang="ko-KR" dirty="0"/>
              <a:t>abs: </a:t>
            </a:r>
            <a:r>
              <a:rPr lang="ko-KR" altLang="en-US" dirty="0"/>
              <a:t>절대값 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34BC4-B370-47C7-B900-36F4AC275356}"/>
              </a:ext>
            </a:extLst>
          </p:cNvPr>
          <p:cNvSpPr txBox="1"/>
          <p:nvPr/>
        </p:nvSpPr>
        <p:spPr>
          <a:xfrm>
            <a:off x="351692" y="872569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A*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알고리즘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0CFB82-8B2D-43D1-9B75-3F912F57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56" y="1386187"/>
            <a:ext cx="7516274" cy="52299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ECBB62-FE1F-483D-8D3D-C5A59C56FD6F}"/>
              </a:ext>
            </a:extLst>
          </p:cNvPr>
          <p:cNvSpPr txBox="1"/>
          <p:nvPr/>
        </p:nvSpPr>
        <p:spPr>
          <a:xfrm>
            <a:off x="140676" y="3211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17401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134BC4-B370-47C7-B900-36F4AC275356}"/>
              </a:ext>
            </a:extLst>
          </p:cNvPr>
          <p:cNvSpPr txBox="1"/>
          <p:nvPr/>
        </p:nvSpPr>
        <p:spPr>
          <a:xfrm>
            <a:off x="351692" y="872569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A*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알고리즘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CA6A0D-78FE-4E90-8C27-3F60AD9A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4" y="1325635"/>
            <a:ext cx="7291947" cy="521126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8AE0C90-C538-49D1-A76B-5249C7574607}"/>
              </a:ext>
            </a:extLst>
          </p:cNvPr>
          <p:cNvSpPr/>
          <p:nvPr/>
        </p:nvSpPr>
        <p:spPr>
          <a:xfrm>
            <a:off x="2051842" y="4796655"/>
            <a:ext cx="372181" cy="336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948B87B-59F0-4F6C-AEE7-E50FCA525136}"/>
              </a:ext>
            </a:extLst>
          </p:cNvPr>
          <p:cNvSpPr/>
          <p:nvPr/>
        </p:nvSpPr>
        <p:spPr>
          <a:xfrm>
            <a:off x="5249367" y="2533659"/>
            <a:ext cx="372181" cy="3360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2424023" y="4948050"/>
            <a:ext cx="1914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value_x</a:t>
            </a:r>
            <a:r>
              <a:rPr lang="en-US" altLang="ko-KR" dirty="0"/>
              <a:t>, </a:t>
            </a:r>
            <a:r>
              <a:rPr lang="en-US" altLang="ko-KR" dirty="0" err="1"/>
              <a:t>value_y</a:t>
            </a:r>
            <a:r>
              <a:rPr lang="en-US" altLang="ko-KR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3BFD61-BFAF-490C-B744-2649DE1B87A2}"/>
              </a:ext>
            </a:extLst>
          </p:cNvPr>
          <p:cNvSpPr txBox="1"/>
          <p:nvPr/>
        </p:nvSpPr>
        <p:spPr>
          <a:xfrm>
            <a:off x="5116542" y="3105854"/>
            <a:ext cx="1914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goal_x</a:t>
            </a:r>
            <a:r>
              <a:rPr lang="en-US" altLang="ko-KR" dirty="0"/>
              <a:t>, </a:t>
            </a:r>
            <a:r>
              <a:rPr lang="en-US" altLang="ko-KR" dirty="0" err="1"/>
              <a:t>goal_y</a:t>
            </a:r>
            <a:r>
              <a:rPr lang="en-US" altLang="ko-K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85252-25B0-43AE-BDC3-18AA8BD39BE7}"/>
              </a:ext>
            </a:extLst>
          </p:cNvPr>
          <p:cNvSpPr txBox="1"/>
          <p:nvPr/>
        </p:nvSpPr>
        <p:spPr>
          <a:xfrm>
            <a:off x="3706717" y="3928252"/>
            <a:ext cx="1914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거리계산</a:t>
            </a:r>
            <a:r>
              <a:rPr lang="en-US" altLang="ko-KR" dirty="0"/>
              <a:t>!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5FDC28-985D-4E7B-AC51-98440BEEDF5D}"/>
              </a:ext>
            </a:extLst>
          </p:cNvPr>
          <p:cNvCxnSpPr/>
          <p:nvPr/>
        </p:nvCxnSpPr>
        <p:spPr>
          <a:xfrm flipV="1">
            <a:off x="2424023" y="2785628"/>
            <a:ext cx="2541865" cy="18371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A3BB81-42E4-4749-8B9C-3E8CF69458AD}"/>
              </a:ext>
            </a:extLst>
          </p:cNvPr>
          <p:cNvSpPr txBox="1"/>
          <p:nvPr/>
        </p:nvSpPr>
        <p:spPr>
          <a:xfrm>
            <a:off x="7782695" y="5690045"/>
            <a:ext cx="2269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설명 예시도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69B9D-F483-42B3-AFE7-B899D823DF30}"/>
              </a:ext>
            </a:extLst>
          </p:cNvPr>
          <p:cNvSpPr txBox="1"/>
          <p:nvPr/>
        </p:nvSpPr>
        <p:spPr>
          <a:xfrm>
            <a:off x="140676" y="3211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9808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7721762" y="1334234"/>
            <a:ext cx="379443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자식 노드를 생성하는 함수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size: 3</a:t>
            </a:r>
          </a:p>
          <a:p>
            <a:endParaRPr lang="en-US" altLang="ko-KR" dirty="0"/>
          </a:p>
          <a:p>
            <a:r>
              <a:rPr lang="ko-KR" altLang="en-US" dirty="0"/>
              <a:t>각 조건에 해당하는 노드에 대해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</a:t>
            </a:r>
            <a:r>
              <a:rPr lang="ko-KR" altLang="en-US" dirty="0"/>
              <a:t>의 위치 </a:t>
            </a:r>
            <a:r>
              <a:rPr lang="en-US" altLang="ko-KR" dirty="0"/>
              <a:t>change</a:t>
            </a:r>
          </a:p>
          <a:p>
            <a:endParaRPr lang="en-US" altLang="ko-KR" dirty="0"/>
          </a:p>
          <a:p>
            <a:r>
              <a:rPr lang="en-US" altLang="ko-KR" dirty="0"/>
              <a:t>ex)</a:t>
            </a:r>
          </a:p>
          <a:p>
            <a:endParaRPr lang="en-US" altLang="ko-KR" dirty="0"/>
          </a:p>
          <a:p>
            <a:r>
              <a:rPr lang="en-US" altLang="ko-KR" dirty="0"/>
              <a:t>801</a:t>
            </a:r>
          </a:p>
          <a:p>
            <a:r>
              <a:rPr lang="en-US" altLang="ko-KR" dirty="0"/>
              <a:t>526</a:t>
            </a:r>
          </a:p>
          <a:p>
            <a:r>
              <a:rPr lang="en-US" altLang="ko-KR" dirty="0"/>
              <a:t>347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810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526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347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34BC4-B370-47C7-B900-36F4AC275356}"/>
              </a:ext>
            </a:extLst>
          </p:cNvPr>
          <p:cNvSpPr txBox="1"/>
          <p:nvPr/>
        </p:nvSpPr>
        <p:spPr>
          <a:xfrm>
            <a:off x="351692" y="872569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A*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알고리즘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F44C9-70F0-4966-B2FA-4AA3EFF8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0" y="1334234"/>
            <a:ext cx="6710498" cy="5334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597FE-42C3-4E70-977B-68FE10DC9750}"/>
              </a:ext>
            </a:extLst>
          </p:cNvPr>
          <p:cNvSpPr txBox="1"/>
          <p:nvPr/>
        </p:nvSpPr>
        <p:spPr>
          <a:xfrm>
            <a:off x="3140938" y="1980565"/>
            <a:ext cx="3794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리스트에 </a:t>
            </a:r>
            <a:r>
              <a:rPr lang="en-US" altLang="ko-KR" sz="1200" dirty="0">
                <a:solidFill>
                  <a:schemeClr val="bg1"/>
                </a:solidFill>
              </a:rPr>
              <a:t>“0”</a:t>
            </a:r>
            <a:r>
              <a:rPr lang="ko-KR" altLang="en-US" sz="1200" dirty="0">
                <a:solidFill>
                  <a:schemeClr val="bg1"/>
                </a:solidFill>
              </a:rPr>
              <a:t>이 있는 위치 값 반환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39A89-183B-4535-B931-B104746CFA59}"/>
              </a:ext>
            </a:extLst>
          </p:cNvPr>
          <p:cNvSpPr txBox="1"/>
          <p:nvPr/>
        </p:nvSpPr>
        <p:spPr>
          <a:xfrm>
            <a:off x="3140938" y="3290500"/>
            <a:ext cx="3794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가운데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왼쪽으로 이동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D49F2-0456-4A63-A577-ECFB4D3FA14D}"/>
              </a:ext>
            </a:extLst>
          </p:cNvPr>
          <p:cNvSpPr txBox="1"/>
          <p:nvPr/>
        </p:nvSpPr>
        <p:spPr>
          <a:xfrm>
            <a:off x="3774930" y="2167541"/>
            <a:ext cx="3794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가운데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오른쪽으로 이동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3F6D0-C9F1-463E-9C4A-F2A042C87CCB}"/>
              </a:ext>
            </a:extLst>
          </p:cNvPr>
          <p:cNvSpPr txBox="1"/>
          <p:nvPr/>
        </p:nvSpPr>
        <p:spPr>
          <a:xfrm>
            <a:off x="3900330" y="5478649"/>
            <a:ext cx="3794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위치가 </a:t>
            </a:r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이상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위로 이동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B8C4B-3B84-452F-8285-AF319EC42680}"/>
              </a:ext>
            </a:extLst>
          </p:cNvPr>
          <p:cNvSpPr txBox="1"/>
          <p:nvPr/>
        </p:nvSpPr>
        <p:spPr>
          <a:xfrm>
            <a:off x="3927330" y="4565859"/>
            <a:ext cx="3794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맨 </a:t>
            </a:r>
            <a:r>
              <a:rPr lang="ko-KR" altLang="en-US" sz="1200" dirty="0" err="1">
                <a:solidFill>
                  <a:schemeClr val="bg1"/>
                </a:solidFill>
              </a:rPr>
              <a:t>윗라인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아래로 이동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3A0E3A7-69BB-4330-95A5-4A5DCC0B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3065" y="3567499"/>
            <a:ext cx="2385521" cy="2616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#val[i+1] + val[i]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위치 바꾸는거임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198A5-7596-4F75-A985-CB333CA23E90}"/>
              </a:ext>
            </a:extLst>
          </p:cNvPr>
          <p:cNvSpPr txBox="1"/>
          <p:nvPr/>
        </p:nvSpPr>
        <p:spPr>
          <a:xfrm>
            <a:off x="140676" y="3211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4230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7468259" y="1521210"/>
            <a:ext cx="3794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퍼즐을 푸는 클래스</a:t>
            </a:r>
            <a:endParaRPr lang="en-US" altLang="ko-KR" dirty="0"/>
          </a:p>
          <a:p>
            <a:r>
              <a:rPr lang="en-US" altLang="ko-KR" dirty="0"/>
              <a:t>path: </a:t>
            </a:r>
            <a:r>
              <a:rPr lang="ko-KR" altLang="en-US" dirty="0"/>
              <a:t>이동하는 노드들 저장</a:t>
            </a:r>
            <a:endParaRPr lang="en-US" altLang="ko-KR" dirty="0"/>
          </a:p>
          <a:p>
            <a:r>
              <a:rPr lang="en-US" altLang="ko-KR" dirty="0" err="1"/>
              <a:t>VisitedQueue</a:t>
            </a:r>
            <a:r>
              <a:rPr lang="en-US" altLang="ko-KR" dirty="0"/>
              <a:t>: </a:t>
            </a:r>
            <a:r>
              <a:rPr lang="ko-KR" altLang="en-US" dirty="0"/>
              <a:t>방문한 노드 저장</a:t>
            </a:r>
            <a:endParaRPr lang="en-US" altLang="ko-KR" dirty="0"/>
          </a:p>
          <a:p>
            <a:r>
              <a:rPr lang="en-US" altLang="ko-KR" dirty="0" err="1"/>
              <a:t>priorityQueue</a:t>
            </a:r>
            <a:r>
              <a:rPr lang="en-US" altLang="ko-KR" dirty="0"/>
              <a:t>: </a:t>
            </a:r>
            <a:r>
              <a:rPr lang="ko-KR" altLang="en-US" dirty="0"/>
              <a:t>방문할 노드 저장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34BC4-B370-47C7-B900-36F4AC275356}"/>
              </a:ext>
            </a:extLst>
          </p:cNvPr>
          <p:cNvSpPr txBox="1"/>
          <p:nvPr/>
        </p:nvSpPr>
        <p:spPr>
          <a:xfrm>
            <a:off x="351692" y="872569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A*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알고리즘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D49F2-0456-4A63-A577-ECFB4D3FA14D}"/>
              </a:ext>
            </a:extLst>
          </p:cNvPr>
          <p:cNvSpPr txBox="1"/>
          <p:nvPr/>
        </p:nvSpPr>
        <p:spPr>
          <a:xfrm>
            <a:off x="3774930" y="2167541"/>
            <a:ext cx="3794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가장 오른쪽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왼쪽으로 이동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3F6D0-C9F1-463E-9C4A-F2A042C87CCB}"/>
              </a:ext>
            </a:extLst>
          </p:cNvPr>
          <p:cNvSpPr txBox="1"/>
          <p:nvPr/>
        </p:nvSpPr>
        <p:spPr>
          <a:xfrm>
            <a:off x="3900330" y="5478649"/>
            <a:ext cx="3794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가운데에서 왼쪽으로 이동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6E284-DE1A-458E-B058-0922B752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15" y="1386187"/>
            <a:ext cx="3960228" cy="1705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1F5976-2F6B-4D9E-B1E2-B8F0021B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0" y="3090871"/>
            <a:ext cx="4466358" cy="37366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8C47D2-19F7-4A19-83F3-FD2CE03E7E57}"/>
              </a:ext>
            </a:extLst>
          </p:cNvPr>
          <p:cNvSpPr txBox="1"/>
          <p:nvPr/>
        </p:nvSpPr>
        <p:spPr>
          <a:xfrm>
            <a:off x="5203231" y="4321127"/>
            <a:ext cx="37944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큐의 개수 만큼 </a:t>
            </a:r>
            <a:r>
              <a:rPr lang="en-US" altLang="ko-KR" dirty="0"/>
              <a:t>while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closestChild</a:t>
            </a:r>
            <a:r>
              <a:rPr lang="en-US" altLang="ko-KR" dirty="0"/>
              <a:t>: </a:t>
            </a:r>
            <a:r>
              <a:rPr lang="ko-KR" altLang="en-US" dirty="0"/>
              <a:t>방문할 노드 변수</a:t>
            </a:r>
            <a:endParaRPr lang="en-US" altLang="ko-KR" dirty="0"/>
          </a:p>
          <a:p>
            <a:r>
              <a:rPr lang="ko-KR" altLang="en-US" dirty="0"/>
              <a:t>자식 노드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visitedQueue</a:t>
            </a:r>
            <a:r>
              <a:rPr lang="ko-KR" altLang="en-US" dirty="0"/>
              <a:t>에 방문한 노드 저장 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ABF02F-BD97-4C8C-9DD8-2B3596BC5CE0}"/>
              </a:ext>
            </a:extLst>
          </p:cNvPr>
          <p:cNvSpPr txBox="1"/>
          <p:nvPr/>
        </p:nvSpPr>
        <p:spPr>
          <a:xfrm>
            <a:off x="3023267" y="3350786"/>
            <a:ext cx="2371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startState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퍼즐 노드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5469B-E773-43FF-B9A4-E90A7C68AD4C}"/>
              </a:ext>
            </a:extLst>
          </p:cNvPr>
          <p:cNvSpPr txBox="1"/>
          <p:nvPr/>
        </p:nvSpPr>
        <p:spPr>
          <a:xfrm>
            <a:off x="3314992" y="4658056"/>
            <a:ext cx="2371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[2] : </a:t>
            </a:r>
            <a:r>
              <a:rPr lang="en-US" altLang="ko-KR" sz="1200" dirty="0" err="1">
                <a:solidFill>
                  <a:schemeClr val="bg1"/>
                </a:solidFill>
              </a:rPr>
              <a:t>startState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5BF89F-2D97-4F67-A251-2D8582F740A2}"/>
              </a:ext>
            </a:extLst>
          </p:cNvPr>
          <p:cNvSpPr txBox="1"/>
          <p:nvPr/>
        </p:nvSpPr>
        <p:spPr>
          <a:xfrm>
            <a:off x="140676" y="3211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58966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618338" y="4317721"/>
            <a:ext cx="5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puzzle</a:t>
            </a:r>
            <a:r>
              <a:rPr lang="ko-KR" altLang="en-US" dirty="0"/>
              <a:t> 출력 함수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34BC4-B370-47C7-B900-36F4AC275356}"/>
              </a:ext>
            </a:extLst>
          </p:cNvPr>
          <p:cNvSpPr txBox="1"/>
          <p:nvPr/>
        </p:nvSpPr>
        <p:spPr>
          <a:xfrm>
            <a:off x="351692" y="872569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A*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알고리즘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2BEDA-60CC-492E-A57C-B22F8702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37" y="1532009"/>
            <a:ext cx="6611273" cy="26102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F47203-39A4-40F8-BE71-E8ED450C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37" y="4862551"/>
            <a:ext cx="3096057" cy="1733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36746-B3D9-4F0B-8644-EC81EFB9E050}"/>
              </a:ext>
            </a:extLst>
          </p:cNvPr>
          <p:cNvSpPr txBox="1"/>
          <p:nvPr/>
        </p:nvSpPr>
        <p:spPr>
          <a:xfrm>
            <a:off x="3664940" y="6227011"/>
            <a:ext cx="5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값 입력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0FF91-67B2-4A6F-8583-1814C32C33E0}"/>
              </a:ext>
            </a:extLst>
          </p:cNvPr>
          <p:cNvSpPr txBox="1"/>
          <p:nvPr/>
        </p:nvSpPr>
        <p:spPr>
          <a:xfrm>
            <a:off x="140676" y="3211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51417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45B543-9588-4AA1-B7F7-92834EB542AD}"/>
              </a:ext>
            </a:extLst>
          </p:cNvPr>
          <p:cNvSpPr txBox="1"/>
          <p:nvPr/>
        </p:nvSpPr>
        <p:spPr>
          <a:xfrm>
            <a:off x="618338" y="4317721"/>
            <a:ext cx="5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puzzle</a:t>
            </a:r>
            <a:r>
              <a:rPr lang="ko-KR" altLang="en-US" dirty="0"/>
              <a:t> 출력 함수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34BC4-B370-47C7-B900-36F4AC275356}"/>
              </a:ext>
            </a:extLst>
          </p:cNvPr>
          <p:cNvSpPr txBox="1"/>
          <p:nvPr/>
        </p:nvSpPr>
        <p:spPr>
          <a:xfrm>
            <a:off x="351692" y="872569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A*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알고리즘 코드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2BEDA-60CC-492E-A57C-B22F8702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37" y="1532009"/>
            <a:ext cx="6611273" cy="26102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F47203-39A4-40F8-BE71-E8ED450C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37" y="4862551"/>
            <a:ext cx="3096057" cy="1733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36746-B3D9-4F0B-8644-EC81EFB9E050}"/>
              </a:ext>
            </a:extLst>
          </p:cNvPr>
          <p:cNvSpPr txBox="1"/>
          <p:nvPr/>
        </p:nvSpPr>
        <p:spPr>
          <a:xfrm>
            <a:off x="3664940" y="6227011"/>
            <a:ext cx="5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값 입력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DFD08D-D455-4A84-AB29-B83121438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340" y="4776814"/>
            <a:ext cx="2019582" cy="18195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DCE297-D84B-4857-8784-D38FB95C6B58}"/>
              </a:ext>
            </a:extLst>
          </p:cNvPr>
          <p:cNvSpPr txBox="1"/>
          <p:nvPr/>
        </p:nvSpPr>
        <p:spPr>
          <a:xfrm>
            <a:off x="8874510" y="6227011"/>
            <a:ext cx="1157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결과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E3B543-CF32-4578-AF04-6D22992BB117}"/>
              </a:ext>
            </a:extLst>
          </p:cNvPr>
          <p:cNvSpPr txBox="1"/>
          <p:nvPr/>
        </p:nvSpPr>
        <p:spPr>
          <a:xfrm>
            <a:off x="140676" y="3211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09470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134BC4-B370-47C7-B900-36F4AC275356}"/>
              </a:ext>
            </a:extLst>
          </p:cNvPr>
          <p:cNvSpPr txBox="1"/>
          <p:nvPr/>
        </p:nvSpPr>
        <p:spPr>
          <a:xfrm>
            <a:off x="351692" y="872569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A*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알고리즘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36746-B3D9-4F0B-8644-EC81EFB9E050}"/>
              </a:ext>
            </a:extLst>
          </p:cNvPr>
          <p:cNvSpPr txBox="1"/>
          <p:nvPr/>
        </p:nvSpPr>
        <p:spPr>
          <a:xfrm>
            <a:off x="3196020" y="6163220"/>
            <a:ext cx="578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DFS/BFS</a:t>
            </a:r>
            <a:r>
              <a:rPr lang="ko-KR" altLang="en-US" dirty="0"/>
              <a:t>보다 확실히 연산 속도가 빠름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BE64ED-4E95-4B64-9F87-FE6064194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8" y="1673178"/>
            <a:ext cx="2657846" cy="1009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ED50B7-8553-4213-8A6C-2E000951B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8" y="3021913"/>
            <a:ext cx="1895740" cy="1895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A699EB-35D0-4715-A771-65DCCC431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651" y="1668008"/>
            <a:ext cx="2238687" cy="8097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F3F7EB-79B3-4929-8A24-F234FD10E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651" y="3021913"/>
            <a:ext cx="2400635" cy="1867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58DC79-C767-4CF1-B729-7EBBAB2FAFA6}"/>
              </a:ext>
            </a:extLst>
          </p:cNvPr>
          <p:cNvSpPr txBox="1"/>
          <p:nvPr/>
        </p:nvSpPr>
        <p:spPr>
          <a:xfrm>
            <a:off x="140676" y="3211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Algoritm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49445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공통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6090139" y="1659348"/>
            <a:ext cx="56394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필요 패키지 설치</a:t>
            </a:r>
            <a:endParaRPr lang="en-US" altLang="ko-KR" dirty="0"/>
          </a:p>
          <a:p>
            <a:pPr algn="ctr"/>
            <a:r>
              <a:rPr lang="en-US" altLang="ko-KR" dirty="0"/>
              <a:t>collections: </a:t>
            </a:r>
            <a:r>
              <a:rPr lang="en-US" altLang="ko-KR" dirty="0" err="1"/>
              <a:t>dict</a:t>
            </a:r>
            <a:r>
              <a:rPr lang="en-US" altLang="ko-KR" dirty="0"/>
              <a:t> list stack </a:t>
            </a:r>
            <a:r>
              <a:rPr lang="ko-KR" altLang="en-US" dirty="0"/>
              <a:t>등 내장된 패키지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r>
              <a:rPr lang="en-US" altLang="ko-KR" dirty="0"/>
              <a:t>puzzle: </a:t>
            </a:r>
            <a:r>
              <a:rPr lang="ko-KR" altLang="en-US" dirty="0"/>
              <a:t>처음 시작 퍼즐  </a:t>
            </a:r>
            <a:endParaRPr lang="en-US" altLang="ko-KR" dirty="0"/>
          </a:p>
          <a:p>
            <a:r>
              <a:rPr lang="en-US" altLang="ko-KR" dirty="0"/>
              <a:t>goal: </a:t>
            </a:r>
            <a:r>
              <a:rPr lang="ko-KR" altLang="en-US" dirty="0"/>
              <a:t>여기선 제외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빈 공간</a:t>
            </a:r>
            <a:r>
              <a:rPr lang="en-US" altLang="ko-KR" dirty="0"/>
              <a:t>(‘8’</a:t>
            </a:r>
            <a:r>
              <a:rPr lang="ko-KR" altLang="en-US" dirty="0"/>
              <a:t>로 표기</a:t>
            </a:r>
            <a:r>
              <a:rPr lang="en-US" altLang="ko-KR" dirty="0"/>
              <a:t>, </a:t>
            </a:r>
            <a:r>
              <a:rPr lang="ko-KR" altLang="en-US" dirty="0"/>
              <a:t>바둑을 둘 수 있는 공간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파악하는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76602B-5890-465D-9E0E-D43EA59A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138" y="3936756"/>
            <a:ext cx="2981741" cy="1609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CBEB31-AD3A-44F1-B6EE-CDA17BF67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6" y="1464674"/>
            <a:ext cx="5363323" cy="49441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4A5072-3AF6-4712-BD10-7E90EE5B8710}"/>
              </a:ext>
            </a:extLst>
          </p:cNvPr>
          <p:cNvSpPr txBox="1"/>
          <p:nvPr/>
        </p:nvSpPr>
        <p:spPr>
          <a:xfrm>
            <a:off x="2454987" y="4308219"/>
            <a:ext cx="305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puzzle</a:t>
            </a:r>
            <a:r>
              <a:rPr lang="ko-KR" altLang="en-US" dirty="0">
                <a:solidFill>
                  <a:schemeClr val="bg1"/>
                </a:solidFill>
              </a:rPr>
              <a:t>를 출력하는 함수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7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7748953" y="6596390"/>
            <a:ext cx="4443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https://velog.io/@vagabondms/DFS-vs-BFS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EE4ED-1D0B-4BBE-85B7-026965AD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92" y="1231248"/>
            <a:ext cx="10156091" cy="49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8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공통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5721024" y="1395128"/>
            <a:ext cx="563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puzzle</a:t>
            </a:r>
            <a:r>
              <a:rPr lang="ko-KR" altLang="en-US" dirty="0"/>
              <a:t>의 상태가 승자가 나왔는지 판별하는 함수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249DF2-BBFD-45D2-964D-F625CEB1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03" y="5624008"/>
            <a:ext cx="2543530" cy="666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8E18D3-DA47-4968-87B5-D93F2A02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3" y="1395128"/>
            <a:ext cx="4772691" cy="4067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0A5463-3FAA-4E09-8553-CA8B18397645}"/>
              </a:ext>
            </a:extLst>
          </p:cNvPr>
          <p:cNvSpPr txBox="1"/>
          <p:nvPr/>
        </p:nvSpPr>
        <p:spPr>
          <a:xfrm>
            <a:off x="3184339" y="5957429"/>
            <a:ext cx="319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바둑을 둘 수 있는 방향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1746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공통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5368686" y="1848134"/>
            <a:ext cx="56394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노드 클래스 정의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r>
              <a:rPr lang="ko-KR" altLang="en-US" dirty="0" err="1"/>
              <a:t>틱택토</a:t>
            </a:r>
            <a:r>
              <a:rPr lang="ko-KR" altLang="en-US" dirty="0"/>
              <a:t> 게임의 턴 체크</a:t>
            </a:r>
            <a:endParaRPr lang="en-US" altLang="ko-KR" dirty="0"/>
          </a:p>
          <a:p>
            <a:r>
              <a:rPr lang="ko-KR" altLang="en-US" dirty="0"/>
              <a:t>플레이어가 선공</a:t>
            </a:r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r>
              <a:rPr lang="ko-KR" altLang="en-US" dirty="0"/>
              <a:t>플레이어 차례 </a:t>
            </a:r>
            <a:r>
              <a:rPr lang="en-US" altLang="ko-KR" dirty="0"/>
              <a:t>: x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차례 </a:t>
            </a:r>
            <a:r>
              <a:rPr lang="en-US" altLang="ko-KR" dirty="0"/>
              <a:t>: o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A5463-3FAA-4E09-8553-CA8B18397645}"/>
              </a:ext>
            </a:extLst>
          </p:cNvPr>
          <p:cNvSpPr txBox="1"/>
          <p:nvPr/>
        </p:nvSpPr>
        <p:spPr>
          <a:xfrm>
            <a:off x="5368686" y="6369349"/>
            <a:ext cx="357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틱택토</a:t>
            </a:r>
            <a:r>
              <a:rPr lang="ko-KR" altLang="en-US" dirty="0"/>
              <a:t> 시작 노드는 그림과 같이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F4F244-8103-49BB-BB4B-E49CDDA6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02" y="4425231"/>
            <a:ext cx="1486107" cy="1810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E3CAA3-B195-4944-A92D-F8D309E0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839" y="4887820"/>
            <a:ext cx="1562299" cy="13670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72BE2-63CF-4261-9576-229137EB74CA}"/>
              </a:ext>
            </a:extLst>
          </p:cNvPr>
          <p:cNvSpPr txBox="1"/>
          <p:nvPr/>
        </p:nvSpPr>
        <p:spPr>
          <a:xfrm>
            <a:off x="7242074" y="5386660"/>
            <a:ext cx="15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4D1FA8-408F-435D-B460-54CDCEE1C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37" y="1808352"/>
            <a:ext cx="3210373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2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공통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FADB3-56E9-43AA-9B72-5C24F6292AD5}"/>
              </a:ext>
            </a:extLst>
          </p:cNvPr>
          <p:cNvSpPr txBox="1"/>
          <p:nvPr/>
        </p:nvSpPr>
        <p:spPr>
          <a:xfrm>
            <a:off x="7748953" y="6596390"/>
            <a:ext cx="4443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http://bl.ocks.org/davidrobles/c6db7c54d002013ba4e5</a:t>
            </a:r>
          </a:p>
          <a:p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E82AD-E4C7-4821-821D-30C6FD40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21" y="1500637"/>
            <a:ext cx="920243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3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공통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6396729" y="1233991"/>
            <a:ext cx="56394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nullpos</a:t>
            </a:r>
            <a:r>
              <a:rPr lang="en-US" altLang="ko-KR" dirty="0"/>
              <a:t>: </a:t>
            </a:r>
            <a:r>
              <a:rPr lang="ko-KR" altLang="en-US" dirty="0"/>
              <a:t>빈 공간 위치 값 리스트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아래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가운데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가장 위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순으로 확인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해당 노드가 </a:t>
            </a:r>
            <a:r>
              <a:rPr lang="en-US" altLang="ko-KR" dirty="0">
                <a:sym typeface="Wingdings" panose="05000000000000000000" pitchFamily="2" charset="2"/>
              </a:rPr>
              <a:t>visit</a:t>
            </a:r>
            <a:r>
              <a:rPr lang="ko-KR" altLang="en-US" dirty="0">
                <a:sym typeface="Wingdings" panose="05000000000000000000" pitchFamily="2" charset="2"/>
              </a:rPr>
              <a:t>이나 </a:t>
            </a:r>
            <a:r>
              <a:rPr lang="en-US" altLang="ko-KR" dirty="0">
                <a:sym typeface="Wingdings" panose="05000000000000000000" pitchFamily="2" charset="2"/>
              </a:rPr>
              <a:t>stack</a:t>
            </a:r>
            <a:r>
              <a:rPr lang="ko-KR" altLang="en-US" dirty="0">
                <a:sym typeface="Wingdings" panose="05000000000000000000" pitchFamily="2" charset="2"/>
              </a:rPr>
              <a:t>에 없다면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노드 생성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FA0C91-9256-4E13-BCE1-6DD61773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8" y="1282280"/>
            <a:ext cx="522042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16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6396729" y="1233991"/>
            <a:ext cx="56394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DFS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visit: </a:t>
            </a:r>
            <a:r>
              <a:rPr lang="ko-KR" altLang="en-US" dirty="0"/>
              <a:t>방문한 노드 저장</a:t>
            </a:r>
            <a:endParaRPr lang="en-US" altLang="ko-KR" dirty="0"/>
          </a:p>
          <a:p>
            <a:r>
              <a:rPr lang="en-US" altLang="ko-KR" dirty="0"/>
              <a:t>stack: </a:t>
            </a:r>
            <a:r>
              <a:rPr lang="ko-KR" altLang="en-US" dirty="0"/>
              <a:t>방문할 노드 저장</a:t>
            </a:r>
            <a:endParaRPr lang="en-US" altLang="ko-KR" dirty="0"/>
          </a:p>
          <a:p>
            <a:r>
              <a:rPr lang="en-US" altLang="ko-KR" dirty="0" err="1"/>
              <a:t>checkNull_list</a:t>
            </a:r>
            <a:r>
              <a:rPr lang="en-US" altLang="ko-KR" dirty="0"/>
              <a:t>[ ]: </a:t>
            </a:r>
            <a:r>
              <a:rPr lang="ko-KR" altLang="en-US" dirty="0"/>
              <a:t>빈 공간</a:t>
            </a:r>
            <a:r>
              <a:rPr lang="en-US" altLang="ko-KR" dirty="0"/>
              <a:t>(</a:t>
            </a:r>
            <a:r>
              <a:rPr lang="ko-KR" altLang="en-US" dirty="0"/>
              <a:t>바둑을 둘</a:t>
            </a:r>
            <a:r>
              <a:rPr lang="en-US" altLang="ko-KR" dirty="0"/>
              <a:t>) </a:t>
            </a:r>
            <a:r>
              <a:rPr lang="ko-KR" altLang="en-US" dirty="0"/>
              <a:t>위치 저장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turn : </a:t>
            </a:r>
            <a:r>
              <a:rPr lang="ko-KR" altLang="en-US" dirty="0"/>
              <a:t>게임의 턴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/AI)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xNode</a:t>
            </a:r>
            <a:r>
              <a:rPr lang="en-US" altLang="ko-KR" dirty="0"/>
              <a:t>=</a:t>
            </a:r>
            <a:r>
              <a:rPr lang="en-US" altLang="ko-KR" dirty="0" err="1"/>
              <a:t>stack.pop</a:t>
            </a:r>
            <a:r>
              <a:rPr lang="en-US" altLang="ko-KR" dirty="0"/>
              <a:t>()  stack</a:t>
            </a:r>
            <a:r>
              <a:rPr lang="ko-KR" altLang="en-US" dirty="0"/>
              <a:t>에서 가장 마지막</a:t>
            </a:r>
            <a:r>
              <a:rPr lang="en-US" altLang="ko-KR" dirty="0"/>
              <a:t>(</a:t>
            </a:r>
            <a:r>
              <a:rPr lang="ko-KR" altLang="en-US" dirty="0"/>
              <a:t>위</a:t>
            </a:r>
            <a:r>
              <a:rPr lang="en-US" altLang="ko-KR" dirty="0"/>
              <a:t>) </a:t>
            </a:r>
            <a:r>
              <a:rPr lang="ko-KR" altLang="en-US" dirty="0"/>
              <a:t>노드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turn </a:t>
            </a:r>
            <a:r>
              <a:rPr lang="ko-KR" altLang="en-US" dirty="0"/>
              <a:t>확인 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빈 공간 위치 파악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게임의 승부가 났는지 확인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41E043-47A2-4D67-8F81-E5F9F3E74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3" y="1233991"/>
            <a:ext cx="532521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66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7646689" y="1499242"/>
            <a:ext cx="4318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이어서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게임의 승부가 났다면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 노드 출력 알고리즘 종료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아니라면</a:t>
            </a:r>
            <a:endParaRPr lang="en-US" altLang="ko-KR" dirty="0"/>
          </a:p>
          <a:p>
            <a:r>
              <a:rPr lang="en-US" altLang="ko-KR" dirty="0"/>
              <a:t>turn</a:t>
            </a:r>
            <a:r>
              <a:rPr lang="ko-KR" altLang="en-US" dirty="0"/>
              <a:t>차례 확인 후</a:t>
            </a:r>
            <a:endParaRPr lang="en-US" altLang="ko-KR" dirty="0"/>
          </a:p>
          <a:p>
            <a:r>
              <a:rPr lang="ko-KR" altLang="en-US" dirty="0"/>
              <a:t>빈 공간 위치로 이동 후</a:t>
            </a:r>
            <a:endParaRPr lang="en-US" altLang="ko-KR" dirty="0"/>
          </a:p>
          <a:p>
            <a:r>
              <a:rPr lang="ko-KR" altLang="en-US" dirty="0"/>
              <a:t>자식 노드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생성한 노드는 </a:t>
            </a:r>
            <a:r>
              <a:rPr lang="en-US" altLang="ko-KR" dirty="0"/>
              <a:t>stack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FD147-8458-476F-8101-A8434E98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499242"/>
            <a:ext cx="7072241" cy="3536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4CFA4C-1DE3-4C98-95BA-AD74F17B4D36}"/>
              </a:ext>
            </a:extLst>
          </p:cNvPr>
          <p:cNvSpPr txBox="1"/>
          <p:nvPr/>
        </p:nvSpPr>
        <p:spPr>
          <a:xfrm>
            <a:off x="3861435" y="3207402"/>
            <a:ext cx="2371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deepcopy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주솟값</a:t>
            </a:r>
            <a:r>
              <a:rPr lang="ko-KR" alt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 까지 복사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081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802250" y="3865796"/>
            <a:ext cx="151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입력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9AC7F-3BC2-4612-BEF1-E723F44C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8" y="1460342"/>
            <a:ext cx="1829055" cy="2267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EF1EF0-AACA-4C6B-BE4F-8C4805BE9B8D}"/>
              </a:ext>
            </a:extLst>
          </p:cNvPr>
          <p:cNvSpPr txBox="1"/>
          <p:nvPr/>
        </p:nvSpPr>
        <p:spPr>
          <a:xfrm>
            <a:off x="7463646" y="6373555"/>
            <a:ext cx="151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DAF9D-B388-4DDC-9B47-379D5F06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637" y="1543064"/>
            <a:ext cx="5468113" cy="2295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37A6D-C92E-411A-9DF5-771DBFAC5775}"/>
              </a:ext>
            </a:extLst>
          </p:cNvPr>
          <p:cNvSpPr txBox="1"/>
          <p:nvPr/>
        </p:nvSpPr>
        <p:spPr>
          <a:xfrm>
            <a:off x="8504424" y="3059668"/>
            <a:ext cx="151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연산 과정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36C5C1-C23F-4628-94DF-DAF0A23CB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853" y="4218410"/>
            <a:ext cx="2829320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0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FADB3-56E9-43AA-9B72-5C24F6292AD5}"/>
              </a:ext>
            </a:extLst>
          </p:cNvPr>
          <p:cNvSpPr txBox="1"/>
          <p:nvPr/>
        </p:nvSpPr>
        <p:spPr>
          <a:xfrm>
            <a:off x="7748953" y="6596390"/>
            <a:ext cx="4443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http://bl.ocks.org/davidrobles/c6db7c54d002013ba4e5</a:t>
            </a:r>
          </a:p>
          <a:p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E82AD-E4C7-4821-821D-30C6FD40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21" y="1500637"/>
            <a:ext cx="9202434" cy="482984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55883B3-0004-44B5-A059-770AD6B65DBB}"/>
              </a:ext>
            </a:extLst>
          </p:cNvPr>
          <p:cNvSpPr/>
          <p:nvPr/>
        </p:nvSpPr>
        <p:spPr>
          <a:xfrm>
            <a:off x="1882824" y="4521200"/>
            <a:ext cx="690694" cy="662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80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9E8FBC-2736-439B-8694-5CA7F31D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0" y="2004273"/>
            <a:ext cx="1371791" cy="2010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D0975C-3EA4-40E0-965A-BEEC9062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618" y="2280537"/>
            <a:ext cx="1324160" cy="17337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B3CBF6-9388-49AF-8F08-8E585B50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70" y="4178467"/>
            <a:ext cx="2534004" cy="25911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E39174-DCF5-4C1C-A4B5-513C603EE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618" y="4178467"/>
            <a:ext cx="2086266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06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6396729" y="1233991"/>
            <a:ext cx="56394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BFS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visit: </a:t>
            </a:r>
            <a:r>
              <a:rPr lang="ko-KR" altLang="en-US" dirty="0"/>
              <a:t>방문한 노드 저장</a:t>
            </a:r>
            <a:endParaRPr lang="en-US" altLang="ko-KR" dirty="0"/>
          </a:p>
          <a:p>
            <a:r>
              <a:rPr lang="en-US" altLang="ko-KR" dirty="0"/>
              <a:t>queue: </a:t>
            </a:r>
            <a:r>
              <a:rPr lang="ko-KR" altLang="en-US" dirty="0"/>
              <a:t>방문할 노드 저장</a:t>
            </a:r>
            <a:endParaRPr lang="en-US" altLang="ko-KR" dirty="0"/>
          </a:p>
          <a:p>
            <a:r>
              <a:rPr lang="en-US" altLang="ko-KR" dirty="0" err="1"/>
              <a:t>checkNull_list</a:t>
            </a:r>
            <a:r>
              <a:rPr lang="en-US" altLang="ko-KR" dirty="0"/>
              <a:t>[ ]: </a:t>
            </a:r>
            <a:r>
              <a:rPr lang="ko-KR" altLang="en-US" dirty="0"/>
              <a:t>빈 공간</a:t>
            </a:r>
            <a:r>
              <a:rPr lang="en-US" altLang="ko-KR" dirty="0"/>
              <a:t>(</a:t>
            </a:r>
            <a:r>
              <a:rPr lang="ko-KR" altLang="en-US" dirty="0"/>
              <a:t>바둑을 둘</a:t>
            </a:r>
            <a:r>
              <a:rPr lang="en-US" altLang="ko-KR" dirty="0"/>
              <a:t>) </a:t>
            </a:r>
            <a:r>
              <a:rPr lang="ko-KR" altLang="en-US" dirty="0"/>
              <a:t>위치 저장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turn : </a:t>
            </a:r>
            <a:r>
              <a:rPr lang="ko-KR" altLang="en-US" dirty="0"/>
              <a:t>게임의 턴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/AI)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xNode</a:t>
            </a:r>
            <a:r>
              <a:rPr lang="en-US" altLang="ko-KR" dirty="0"/>
              <a:t>=</a:t>
            </a:r>
            <a:r>
              <a:rPr lang="en-US" altLang="ko-KR" dirty="0" err="1"/>
              <a:t>queue.popleft</a:t>
            </a:r>
            <a:r>
              <a:rPr lang="en-US" altLang="ko-KR" dirty="0"/>
              <a:t>() queue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ko-KR" altLang="en-US" dirty="0"/>
              <a:t>가장 먼저 삽입된</a:t>
            </a:r>
            <a:r>
              <a:rPr lang="en-US" altLang="ko-KR" dirty="0"/>
              <a:t> </a:t>
            </a:r>
            <a:r>
              <a:rPr lang="ko-KR" altLang="en-US" dirty="0"/>
              <a:t>노드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turn </a:t>
            </a:r>
            <a:r>
              <a:rPr lang="ko-KR" altLang="en-US" dirty="0"/>
              <a:t>확인 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빈 공간 위치 파악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C1B1D9-1F1C-4CE3-B214-F8BB96E3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7" y="1415542"/>
            <a:ext cx="4925112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6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1BA9C-C70B-48B5-8BF7-62853A8311B8}"/>
              </a:ext>
            </a:extLst>
          </p:cNvPr>
          <p:cNvSpPr txBox="1"/>
          <p:nvPr/>
        </p:nvSpPr>
        <p:spPr>
          <a:xfrm>
            <a:off x="3197469" y="2890391"/>
            <a:ext cx="5797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&lt;BFS&gt;</a:t>
            </a:r>
          </a:p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Breadth First Search</a:t>
            </a:r>
            <a:endParaRPr lang="ko-KR" altLang="en-US" sz="32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529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EED96D-0BC4-44BE-9235-244B1505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471339"/>
            <a:ext cx="7373379" cy="3915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F58531-6B07-46AC-A68C-A2A681760BF5}"/>
              </a:ext>
            </a:extLst>
          </p:cNvPr>
          <p:cNvSpPr txBox="1"/>
          <p:nvPr/>
        </p:nvSpPr>
        <p:spPr>
          <a:xfrm>
            <a:off x="7873851" y="1471339"/>
            <a:ext cx="4318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이어서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게임의 승부가 났다면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 노드 출력 알고리즘 종료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아니라면</a:t>
            </a:r>
            <a:endParaRPr lang="en-US" altLang="ko-KR" dirty="0"/>
          </a:p>
          <a:p>
            <a:r>
              <a:rPr lang="en-US" altLang="ko-KR" dirty="0"/>
              <a:t>turn</a:t>
            </a:r>
            <a:r>
              <a:rPr lang="ko-KR" altLang="en-US" dirty="0"/>
              <a:t>차례 확인 후</a:t>
            </a:r>
            <a:endParaRPr lang="en-US" altLang="ko-KR" dirty="0"/>
          </a:p>
          <a:p>
            <a:r>
              <a:rPr lang="ko-KR" altLang="en-US" dirty="0"/>
              <a:t>빈 공간 위치로 이동 후</a:t>
            </a:r>
            <a:endParaRPr lang="en-US" altLang="ko-KR" dirty="0"/>
          </a:p>
          <a:p>
            <a:r>
              <a:rPr lang="ko-KR" altLang="en-US" dirty="0"/>
              <a:t>자식 노드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생성한 노드는 </a:t>
            </a:r>
            <a:r>
              <a:rPr lang="en-US" altLang="ko-KR" dirty="0"/>
              <a:t>queue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8E863-7A7E-447E-8671-601BF6A62546}"/>
              </a:ext>
            </a:extLst>
          </p:cNvPr>
          <p:cNvSpPr txBox="1"/>
          <p:nvPr/>
        </p:nvSpPr>
        <p:spPr>
          <a:xfrm>
            <a:off x="4227191" y="3428999"/>
            <a:ext cx="2371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</a:rPr>
              <a:t>deepcopy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주솟값</a:t>
            </a:r>
            <a:r>
              <a:rPr lang="ko-KR" alt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 까지 복사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580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0510-A7F1-4A65-AE48-508C31881033}"/>
              </a:ext>
            </a:extLst>
          </p:cNvPr>
          <p:cNvSpPr txBox="1"/>
          <p:nvPr/>
        </p:nvSpPr>
        <p:spPr>
          <a:xfrm>
            <a:off x="802250" y="3865796"/>
            <a:ext cx="151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입력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F1EF0-AACA-4C6B-BE4F-8C4805BE9B8D}"/>
              </a:ext>
            </a:extLst>
          </p:cNvPr>
          <p:cNvSpPr txBox="1"/>
          <p:nvPr/>
        </p:nvSpPr>
        <p:spPr>
          <a:xfrm>
            <a:off x="7463646" y="6373555"/>
            <a:ext cx="151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779C86-40C0-4111-83D4-DF3C810F4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56" y="1598851"/>
            <a:ext cx="1476581" cy="215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3AA5C5C-8836-43FC-9492-A691E35C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07" y="4309209"/>
            <a:ext cx="2934109" cy="25054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664A2B-129C-411C-B9B0-0D12D12C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037" y="1122534"/>
            <a:ext cx="5391902" cy="31055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37A6D-C92E-411A-9DF5-771DBFAC5775}"/>
              </a:ext>
            </a:extLst>
          </p:cNvPr>
          <p:cNvSpPr txBox="1"/>
          <p:nvPr/>
        </p:nvSpPr>
        <p:spPr>
          <a:xfrm>
            <a:off x="8109030" y="3496464"/>
            <a:ext cx="151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연산 과정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66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FADB3-56E9-43AA-9B72-5C24F6292AD5}"/>
              </a:ext>
            </a:extLst>
          </p:cNvPr>
          <p:cNvSpPr txBox="1"/>
          <p:nvPr/>
        </p:nvSpPr>
        <p:spPr>
          <a:xfrm>
            <a:off x="7748953" y="6596390"/>
            <a:ext cx="4443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http://bl.ocks.org/davidrobles/c6db7c54d002013ba4e5</a:t>
            </a:r>
          </a:p>
          <a:p>
            <a:endParaRPr lang="ko-KR" altLang="en-US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E82AD-E4C7-4821-821D-30C6FD40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21" y="1500637"/>
            <a:ext cx="9202434" cy="482984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55883B3-0004-44B5-A059-770AD6B65DBB}"/>
              </a:ext>
            </a:extLst>
          </p:cNvPr>
          <p:cNvSpPr/>
          <p:nvPr/>
        </p:nvSpPr>
        <p:spPr>
          <a:xfrm>
            <a:off x="6733563" y="2634143"/>
            <a:ext cx="690694" cy="662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73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BFS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D44954-4971-4DDC-96EA-41CFED92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72" y="1528170"/>
            <a:ext cx="1495634" cy="22863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4F12A-DEBB-43F4-B30B-ADBEC5F9E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679" y="1575801"/>
            <a:ext cx="1581371" cy="21910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F8D5222-D06F-4B1A-B3C0-576EE555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679" y="4251563"/>
            <a:ext cx="3019846" cy="23148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13908D-D1F0-4B26-873C-86F59630C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404" y="4108668"/>
            <a:ext cx="3077004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40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알고리즘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5072-3AF6-4712-BD10-7E90EE5B8710}"/>
              </a:ext>
            </a:extLst>
          </p:cNvPr>
          <p:cNvSpPr txBox="1"/>
          <p:nvPr/>
        </p:nvSpPr>
        <p:spPr>
          <a:xfrm>
            <a:off x="2454987" y="4308219"/>
            <a:ext cx="305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puzzle</a:t>
            </a:r>
            <a:r>
              <a:rPr lang="ko-KR" altLang="en-US" dirty="0">
                <a:solidFill>
                  <a:schemeClr val="bg1"/>
                </a:solidFill>
              </a:rPr>
              <a:t>를 출력하는 함수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772543-AFA7-4193-B430-FD41E69D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33" y="1282280"/>
            <a:ext cx="3229426" cy="3458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B105BE-5946-4B05-8FCC-1E4182B8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03" y="4788627"/>
            <a:ext cx="5082395" cy="2000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043228-CDC5-40DA-B24C-8ACF6818D8B1}"/>
              </a:ext>
            </a:extLst>
          </p:cNvPr>
          <p:cNvSpPr txBox="1"/>
          <p:nvPr/>
        </p:nvSpPr>
        <p:spPr>
          <a:xfrm>
            <a:off x="6090139" y="1659348"/>
            <a:ext cx="56394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필요 패키지 설치</a:t>
            </a:r>
            <a:endParaRPr lang="en-US" altLang="ko-KR" dirty="0"/>
          </a:p>
          <a:p>
            <a:pPr algn="ctr"/>
            <a:r>
              <a:rPr lang="en-US" altLang="ko-KR" dirty="0"/>
              <a:t>collections: </a:t>
            </a:r>
            <a:r>
              <a:rPr lang="en-US" altLang="ko-KR" dirty="0" err="1"/>
              <a:t>dict</a:t>
            </a:r>
            <a:r>
              <a:rPr lang="en-US" altLang="ko-KR" dirty="0"/>
              <a:t> list stack </a:t>
            </a:r>
            <a:r>
              <a:rPr lang="ko-KR" altLang="en-US" dirty="0"/>
              <a:t>등 내장된 패키지</a:t>
            </a:r>
            <a:endParaRPr lang="en-US" altLang="ko-KR" dirty="0"/>
          </a:p>
          <a:p>
            <a:pPr algn="ctr"/>
            <a:r>
              <a:rPr lang="en-US" altLang="ko-KR" dirty="0"/>
              <a:t>math: sqrt</a:t>
            </a:r>
            <a:r>
              <a:rPr lang="ko-KR" altLang="en-US" dirty="0"/>
              <a:t>등 제곱근을 구하기 위한 패키지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r>
              <a:rPr lang="en-US" altLang="ko-KR" dirty="0"/>
              <a:t>puzzle: </a:t>
            </a:r>
            <a:r>
              <a:rPr lang="ko-KR" altLang="en-US" dirty="0"/>
              <a:t>처음 시작 퍼즐  </a:t>
            </a:r>
            <a:endParaRPr lang="en-US" altLang="ko-KR" dirty="0"/>
          </a:p>
          <a:p>
            <a:r>
              <a:rPr lang="en-US" altLang="ko-KR" dirty="0"/>
              <a:t>goal: </a:t>
            </a:r>
            <a:r>
              <a:rPr lang="ko-KR" altLang="en-US" dirty="0"/>
              <a:t>목표로 맞추는 퍼즐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퍼즐의 상태를 출력해주는 함수</a:t>
            </a:r>
          </a:p>
        </p:txBody>
      </p:sp>
    </p:spTree>
    <p:extLst>
      <p:ext uri="{BB962C8B-B14F-4D97-AF65-F5344CB8AC3E}">
        <p14:creationId xmlns:p14="http://schemas.microsoft.com/office/powerpoint/2010/main" val="3998639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알고리즘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5072-3AF6-4712-BD10-7E90EE5B8710}"/>
              </a:ext>
            </a:extLst>
          </p:cNvPr>
          <p:cNvSpPr txBox="1"/>
          <p:nvPr/>
        </p:nvSpPr>
        <p:spPr>
          <a:xfrm>
            <a:off x="2454987" y="4308219"/>
            <a:ext cx="305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puzzle</a:t>
            </a:r>
            <a:r>
              <a:rPr lang="ko-KR" altLang="en-US" dirty="0">
                <a:solidFill>
                  <a:schemeClr val="bg1"/>
                </a:solidFill>
              </a:rPr>
              <a:t>를 출력하는 함수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3228-CDC5-40DA-B24C-8ACF6818D8B1}"/>
              </a:ext>
            </a:extLst>
          </p:cNvPr>
          <p:cNvSpPr txBox="1"/>
          <p:nvPr/>
        </p:nvSpPr>
        <p:spPr>
          <a:xfrm>
            <a:off x="6090139" y="1659348"/>
            <a:ext cx="56394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퍼즐의 승부가 났는지 확인하는 함수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다만 </a:t>
            </a:r>
            <a:r>
              <a:rPr lang="en-US" altLang="ko-KR" dirty="0"/>
              <a:t>A*</a:t>
            </a:r>
            <a:r>
              <a:rPr lang="ko-KR" altLang="en-US" dirty="0"/>
              <a:t>알고리즘 이므로 승부의 여부 상관없이</a:t>
            </a:r>
            <a:endParaRPr lang="en-US" altLang="ko-KR" dirty="0"/>
          </a:p>
          <a:p>
            <a:pPr algn="ctr"/>
            <a:r>
              <a:rPr lang="ko-KR" altLang="en-US" dirty="0"/>
              <a:t>목표</a:t>
            </a:r>
            <a:r>
              <a:rPr lang="en-US" altLang="ko-KR" dirty="0"/>
              <a:t>(goal) </a:t>
            </a:r>
            <a:r>
              <a:rPr lang="ko-KR" altLang="en-US" dirty="0"/>
              <a:t>퍼즐의 상태와 같을 때 까지 연산하므로</a:t>
            </a:r>
            <a:endParaRPr lang="en-US" altLang="ko-KR" dirty="0"/>
          </a:p>
          <a:p>
            <a:pPr algn="ctr"/>
            <a:r>
              <a:rPr lang="ko-KR" altLang="en-US" dirty="0"/>
              <a:t>상관 </a:t>
            </a:r>
            <a:r>
              <a:rPr lang="en-US" altLang="ko-KR" dirty="0"/>
              <a:t>x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빈 공간</a:t>
            </a:r>
            <a:r>
              <a:rPr lang="en-US" altLang="ko-KR" dirty="0"/>
              <a:t>(‘8’)</a:t>
            </a:r>
            <a:r>
              <a:rPr lang="ko-KR" altLang="en-US" dirty="0"/>
              <a:t>을 파악하는 함수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E6DFAB-4870-4767-A0CB-68A306A2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5" y="1300427"/>
            <a:ext cx="4218622" cy="52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68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알고리즘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5072-3AF6-4712-BD10-7E90EE5B8710}"/>
              </a:ext>
            </a:extLst>
          </p:cNvPr>
          <p:cNvSpPr txBox="1"/>
          <p:nvPr/>
        </p:nvSpPr>
        <p:spPr>
          <a:xfrm>
            <a:off x="2454987" y="4308219"/>
            <a:ext cx="305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puzzle</a:t>
            </a:r>
            <a:r>
              <a:rPr lang="ko-KR" altLang="en-US" dirty="0">
                <a:solidFill>
                  <a:schemeClr val="bg1"/>
                </a:solidFill>
              </a:rPr>
              <a:t>를 출력하는 함수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3228-CDC5-40DA-B24C-8ACF6818D8B1}"/>
              </a:ext>
            </a:extLst>
          </p:cNvPr>
          <p:cNvSpPr txBox="1"/>
          <p:nvPr/>
        </p:nvSpPr>
        <p:spPr>
          <a:xfrm>
            <a:off x="6090139" y="1659348"/>
            <a:ext cx="56394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이동하는 방향을 지정하는 리스트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노드 클래스 정의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틱택토</a:t>
            </a:r>
            <a:r>
              <a:rPr lang="ko-KR" altLang="en-US" dirty="0"/>
              <a:t> 게임의 턴</a:t>
            </a:r>
            <a:r>
              <a:rPr lang="en-US" altLang="ko-KR" dirty="0"/>
              <a:t>(</a:t>
            </a:r>
            <a:r>
              <a:rPr lang="ko-KR" altLang="en-US" dirty="0"/>
              <a:t>차례</a:t>
            </a:r>
            <a:r>
              <a:rPr lang="en-US" altLang="ko-KR" dirty="0"/>
              <a:t>)</a:t>
            </a:r>
            <a:r>
              <a:rPr lang="ko-KR" altLang="en-US" dirty="0"/>
              <a:t>를 확인하는 함수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플레이어</a:t>
            </a:r>
            <a:r>
              <a:rPr lang="en-US" altLang="ko-KR" dirty="0"/>
              <a:t> </a:t>
            </a:r>
            <a:r>
              <a:rPr lang="ko-KR" altLang="en-US" dirty="0"/>
              <a:t>차례</a:t>
            </a:r>
            <a:r>
              <a:rPr lang="en-US" altLang="ko-KR" dirty="0"/>
              <a:t>: o</a:t>
            </a:r>
          </a:p>
          <a:p>
            <a:pPr algn="ctr"/>
            <a:r>
              <a:rPr lang="en-US" altLang="ko-KR" dirty="0"/>
              <a:t>AI </a:t>
            </a:r>
            <a:r>
              <a:rPr lang="ko-KR" altLang="en-US" dirty="0"/>
              <a:t>차례</a:t>
            </a:r>
            <a:r>
              <a:rPr lang="en-US" altLang="ko-KR" dirty="0"/>
              <a:t>: x</a:t>
            </a:r>
          </a:p>
          <a:p>
            <a:pPr algn="ctr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376C7-3889-4051-8A0E-CE10550F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05" y="1477623"/>
            <a:ext cx="3315163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366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알고리즘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5072-3AF6-4712-BD10-7E90EE5B8710}"/>
              </a:ext>
            </a:extLst>
          </p:cNvPr>
          <p:cNvSpPr txBox="1"/>
          <p:nvPr/>
        </p:nvSpPr>
        <p:spPr>
          <a:xfrm>
            <a:off x="2454987" y="4308219"/>
            <a:ext cx="305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puzzle</a:t>
            </a:r>
            <a:r>
              <a:rPr lang="ko-KR" altLang="en-US" dirty="0">
                <a:solidFill>
                  <a:schemeClr val="bg1"/>
                </a:solidFill>
              </a:rPr>
              <a:t>를 출력하는 함수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3228-CDC5-40DA-B24C-8ACF6818D8B1}"/>
              </a:ext>
            </a:extLst>
          </p:cNvPr>
          <p:cNvSpPr txBox="1"/>
          <p:nvPr/>
        </p:nvSpPr>
        <p:spPr>
          <a:xfrm>
            <a:off x="6462863" y="4209601"/>
            <a:ext cx="5639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F=G+H</a:t>
            </a:r>
            <a:r>
              <a:rPr lang="ko-KR" altLang="en-US" dirty="0"/>
              <a:t>에서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거리를 구하기 위한 함수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정교한 값을 구하기 힘들어 목표 퍼즐과</a:t>
            </a:r>
            <a:endParaRPr lang="en-US" altLang="ko-KR" dirty="0"/>
          </a:p>
          <a:p>
            <a:pPr algn="ctr"/>
            <a:r>
              <a:rPr lang="ko-KR" altLang="en-US" dirty="0"/>
              <a:t>모양이 같을 때마다 </a:t>
            </a:r>
            <a:r>
              <a:rPr lang="en-US" altLang="ko-KR" dirty="0"/>
              <a:t>+1</a:t>
            </a:r>
            <a:r>
              <a:rPr lang="ko-KR" altLang="en-US" dirty="0"/>
              <a:t>씩 연산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BF09E-AE24-4CAE-8F3E-0DD65823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0" y="1695656"/>
            <a:ext cx="593490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7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알고리즘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5072-3AF6-4712-BD10-7E90EE5B8710}"/>
              </a:ext>
            </a:extLst>
          </p:cNvPr>
          <p:cNvSpPr txBox="1"/>
          <p:nvPr/>
        </p:nvSpPr>
        <p:spPr>
          <a:xfrm>
            <a:off x="2454987" y="4308219"/>
            <a:ext cx="305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puzzle</a:t>
            </a:r>
            <a:r>
              <a:rPr lang="ko-KR" altLang="en-US" dirty="0">
                <a:solidFill>
                  <a:schemeClr val="bg1"/>
                </a:solidFill>
              </a:rPr>
              <a:t>를 출력하는 함수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3228-CDC5-40DA-B24C-8ACF6818D8B1}"/>
              </a:ext>
            </a:extLst>
          </p:cNvPr>
          <p:cNvSpPr txBox="1"/>
          <p:nvPr/>
        </p:nvSpPr>
        <p:spPr>
          <a:xfrm>
            <a:off x="6090138" y="1233991"/>
            <a:ext cx="56394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A*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en-US" altLang="ko-KR" dirty="0"/>
              <a:t>visit: </a:t>
            </a:r>
            <a:r>
              <a:rPr lang="ko-KR" altLang="en-US" dirty="0"/>
              <a:t>방문한 노드 저장</a:t>
            </a:r>
            <a:endParaRPr lang="en-US" altLang="ko-KR" dirty="0"/>
          </a:p>
          <a:p>
            <a:r>
              <a:rPr lang="en-US" altLang="ko-KR" dirty="0"/>
              <a:t>queue: </a:t>
            </a:r>
            <a:r>
              <a:rPr lang="ko-KR" altLang="en-US" dirty="0"/>
              <a:t>방문할 노드 저장</a:t>
            </a:r>
            <a:endParaRPr lang="en-US" altLang="ko-KR" dirty="0"/>
          </a:p>
          <a:p>
            <a:r>
              <a:rPr lang="en-US" altLang="ko-KR" dirty="0" err="1"/>
              <a:t>checkNull_list</a:t>
            </a:r>
            <a:r>
              <a:rPr lang="en-US" altLang="ko-KR" dirty="0"/>
              <a:t>[ ]: </a:t>
            </a:r>
            <a:r>
              <a:rPr lang="ko-KR" altLang="en-US" dirty="0"/>
              <a:t>빈 공간</a:t>
            </a:r>
            <a:r>
              <a:rPr lang="en-US" altLang="ko-KR" dirty="0"/>
              <a:t>(</a:t>
            </a:r>
            <a:r>
              <a:rPr lang="ko-KR" altLang="en-US" dirty="0"/>
              <a:t>바둑을 둘</a:t>
            </a:r>
            <a:r>
              <a:rPr lang="en-US" altLang="ko-KR" dirty="0"/>
              <a:t>) </a:t>
            </a:r>
            <a:r>
              <a:rPr lang="ko-KR" altLang="en-US" dirty="0"/>
              <a:t>위치 저장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turn : </a:t>
            </a:r>
            <a:r>
              <a:rPr lang="ko-KR" altLang="en-US" dirty="0"/>
              <a:t>게임의 턴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/AI) </a:t>
            </a:r>
            <a:r>
              <a:rPr lang="ko-KR" altLang="en-US" dirty="0"/>
              <a:t>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xNode</a:t>
            </a:r>
            <a:r>
              <a:rPr lang="en-US" altLang="ko-KR" dirty="0"/>
              <a:t>=</a:t>
            </a:r>
            <a:r>
              <a:rPr lang="en-US" altLang="ko-KR" dirty="0" err="1"/>
              <a:t>queue.pop</a:t>
            </a:r>
            <a:r>
              <a:rPr lang="en-US" altLang="ko-KR" dirty="0"/>
              <a:t>() queue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ko-KR" altLang="en-US" dirty="0"/>
              <a:t>가장 먼저 삽입된</a:t>
            </a:r>
            <a:r>
              <a:rPr lang="en-US" altLang="ko-KR" dirty="0"/>
              <a:t> </a:t>
            </a:r>
            <a:r>
              <a:rPr lang="ko-KR" altLang="en-US" dirty="0"/>
              <a:t>노드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turn </a:t>
            </a:r>
            <a:r>
              <a:rPr lang="ko-KR" altLang="en-US" dirty="0"/>
              <a:t>확인 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빈 공간 위치 파악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BDEFF3-554A-4E53-A832-222CEC93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16" y="1877132"/>
            <a:ext cx="459169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18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알고리즘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5072-3AF6-4712-BD10-7E90EE5B8710}"/>
              </a:ext>
            </a:extLst>
          </p:cNvPr>
          <p:cNvSpPr txBox="1"/>
          <p:nvPr/>
        </p:nvSpPr>
        <p:spPr>
          <a:xfrm>
            <a:off x="2454987" y="4308219"/>
            <a:ext cx="305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puzzle</a:t>
            </a:r>
            <a:r>
              <a:rPr lang="ko-KR" altLang="en-US" dirty="0">
                <a:solidFill>
                  <a:schemeClr val="bg1"/>
                </a:solidFill>
              </a:rPr>
              <a:t>를 출력하는 함수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043228-CDC5-40DA-B24C-8ACF6818D8B1}"/>
              </a:ext>
            </a:extLst>
          </p:cNvPr>
          <p:cNvSpPr txBox="1"/>
          <p:nvPr/>
        </p:nvSpPr>
        <p:spPr>
          <a:xfrm>
            <a:off x="7474321" y="1359825"/>
            <a:ext cx="42618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A*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ko-KR" altLang="en-US" dirty="0"/>
              <a:t>이어서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 err="1"/>
              <a:t>목표로한</a:t>
            </a:r>
            <a:r>
              <a:rPr lang="ko-KR" altLang="en-US" dirty="0"/>
              <a:t> 퍼즐과 같다면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성공</a:t>
            </a:r>
            <a:r>
              <a:rPr lang="en-US" altLang="ko-KR" dirty="0"/>
              <a:t>“</a:t>
            </a:r>
          </a:p>
          <a:p>
            <a:r>
              <a:rPr lang="ko-KR" altLang="en-US" dirty="0"/>
              <a:t>아니라면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누구의 차례인지 확인한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 노드를 생성하여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거리가 앞선 노드보다 짧다면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큐에 저장</a:t>
            </a:r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C75C8-1DED-491E-89FC-45363BFF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8" y="1631869"/>
            <a:ext cx="6312732" cy="426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182980-E4F0-423C-BE6C-86DD935C9D8A}"/>
              </a:ext>
            </a:extLst>
          </p:cNvPr>
          <p:cNvSpPr txBox="1"/>
          <p:nvPr/>
        </p:nvSpPr>
        <p:spPr>
          <a:xfrm>
            <a:off x="351692" y="1443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너비 우선 탐색</a:t>
            </a:r>
            <a:r>
              <a:rPr lang="en-US" altLang="ko-KR" dirty="0"/>
              <a:t>(BFS, Breadth-First </a:t>
            </a:r>
          </a:p>
          <a:p>
            <a:endParaRPr lang="en-US" altLang="ko-KR" dirty="0"/>
          </a:p>
          <a:p>
            <a:r>
              <a:rPr lang="ko-KR" altLang="en-US" dirty="0"/>
              <a:t>너비 우선 탐색이란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7748953" y="6596390"/>
            <a:ext cx="4443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https://gmlwjd9405.github.io/2018/08/14/algorithm-dfs.html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&lt;BFS&gt;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94258-987F-4A41-BCBD-94739AE7E5E9}"/>
              </a:ext>
            </a:extLst>
          </p:cNvPr>
          <p:cNvSpPr txBox="1"/>
          <p:nvPr/>
        </p:nvSpPr>
        <p:spPr>
          <a:xfrm>
            <a:off x="351692" y="2573105"/>
            <a:ext cx="9003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루트 노드</a:t>
            </a:r>
            <a:r>
              <a:rPr lang="en-US" altLang="ko-KR" dirty="0"/>
              <a:t>(</a:t>
            </a:r>
            <a:r>
              <a:rPr lang="ko-KR" altLang="en-US" dirty="0"/>
              <a:t>혹은 다른 임의의 노드</a:t>
            </a:r>
            <a:r>
              <a:rPr lang="en-US" altLang="ko-KR" dirty="0"/>
              <a:t>)</a:t>
            </a:r>
            <a:r>
              <a:rPr lang="ko-KR" altLang="en-US" dirty="0"/>
              <a:t>에서 시작해서 인접한 노드를 먼저 탐색하는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9BF01-87BA-49A1-9CF2-904F2D7E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3177630"/>
            <a:ext cx="7834355" cy="25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03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알고리즘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5072-3AF6-4712-BD10-7E90EE5B8710}"/>
              </a:ext>
            </a:extLst>
          </p:cNvPr>
          <p:cNvSpPr txBox="1"/>
          <p:nvPr/>
        </p:nvSpPr>
        <p:spPr>
          <a:xfrm>
            <a:off x="2454987" y="4308219"/>
            <a:ext cx="305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puzzle</a:t>
            </a:r>
            <a:r>
              <a:rPr lang="ko-KR" altLang="en-US" dirty="0">
                <a:solidFill>
                  <a:schemeClr val="bg1"/>
                </a:solidFill>
              </a:rPr>
              <a:t>를 출력하는 함수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7E8C5-84E2-4BFE-8E66-AE3585505598}"/>
              </a:ext>
            </a:extLst>
          </p:cNvPr>
          <p:cNvSpPr txBox="1"/>
          <p:nvPr/>
        </p:nvSpPr>
        <p:spPr>
          <a:xfrm>
            <a:off x="6396729" y="1233991"/>
            <a:ext cx="56394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nullpos</a:t>
            </a:r>
            <a:r>
              <a:rPr lang="en-US" altLang="ko-KR" dirty="0"/>
              <a:t>: </a:t>
            </a:r>
            <a:r>
              <a:rPr lang="ko-KR" altLang="en-US" dirty="0"/>
              <a:t>빈 공간 위치 값 리스트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아래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가운데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가장 위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순으로 확인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해당 노드가 </a:t>
            </a:r>
            <a:r>
              <a:rPr lang="en-US" altLang="ko-KR" dirty="0">
                <a:sym typeface="Wingdings" panose="05000000000000000000" pitchFamily="2" charset="2"/>
              </a:rPr>
              <a:t>visit</a:t>
            </a:r>
            <a:r>
              <a:rPr lang="ko-KR" altLang="en-US" dirty="0">
                <a:sym typeface="Wingdings" panose="05000000000000000000" pitchFamily="2" charset="2"/>
              </a:rPr>
              <a:t>이나 </a:t>
            </a:r>
            <a:r>
              <a:rPr lang="en-US" altLang="ko-KR" dirty="0">
                <a:sym typeface="Wingdings" panose="05000000000000000000" pitchFamily="2" charset="2"/>
              </a:rPr>
              <a:t>stack</a:t>
            </a:r>
            <a:r>
              <a:rPr lang="ko-KR" altLang="en-US" dirty="0">
                <a:sym typeface="Wingdings" panose="05000000000000000000" pitchFamily="2" charset="2"/>
              </a:rPr>
              <a:t>에 없다면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노드 생성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AFA11F-DB7D-4865-B826-036FC134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8" y="1282280"/>
            <a:ext cx="5220429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17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&lt;A*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알고리즘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틱택토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644768" y="772326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5072-3AF6-4712-BD10-7E90EE5B8710}"/>
              </a:ext>
            </a:extLst>
          </p:cNvPr>
          <p:cNvSpPr txBox="1"/>
          <p:nvPr/>
        </p:nvSpPr>
        <p:spPr>
          <a:xfrm>
            <a:off x="2454987" y="4308219"/>
            <a:ext cx="305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puzzle</a:t>
            </a:r>
            <a:r>
              <a:rPr lang="ko-KR" altLang="en-US" dirty="0">
                <a:solidFill>
                  <a:schemeClr val="bg1"/>
                </a:solidFill>
              </a:rPr>
              <a:t>를 출력하는 함수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930EDB-61D1-47DB-9CDF-4B669001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4" y="4308219"/>
            <a:ext cx="1638529" cy="2210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BEA1A3-5387-436D-9C93-78F7EC37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22" y="4384862"/>
            <a:ext cx="2638793" cy="21624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1EE475-3E9B-4DBB-8F3C-05AAE695AD04}"/>
              </a:ext>
            </a:extLst>
          </p:cNvPr>
          <p:cNvSpPr txBox="1"/>
          <p:nvPr/>
        </p:nvSpPr>
        <p:spPr>
          <a:xfrm>
            <a:off x="7630274" y="5466100"/>
            <a:ext cx="3986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dist</a:t>
            </a:r>
            <a:r>
              <a:rPr lang="ko-KR" altLang="en-US" dirty="0"/>
              <a:t>를 구하는 식이 정교하지 않아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퍼즐이 조금만 </a:t>
            </a:r>
            <a:r>
              <a:rPr lang="ko-KR" altLang="en-US" dirty="0" err="1"/>
              <a:t>복잡해져도</a:t>
            </a:r>
            <a:r>
              <a:rPr lang="ko-KR" altLang="en-US" dirty="0"/>
              <a:t> 연산 불가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04EDFA-565A-4C1F-86A3-72E0516F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13" y="1837524"/>
            <a:ext cx="2934109" cy="20957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8FDDF6-972A-4098-9AC7-4AADAFC99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638" y="1847050"/>
            <a:ext cx="1762371" cy="21434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A98FD2-7AF8-44D8-B7F1-4DD986318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7127" y="1837524"/>
            <a:ext cx="2353003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33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1BA9C-C70B-48B5-8BF7-62853A8311B8}"/>
              </a:ext>
            </a:extLst>
          </p:cNvPr>
          <p:cNvSpPr txBox="1"/>
          <p:nvPr/>
        </p:nvSpPr>
        <p:spPr>
          <a:xfrm>
            <a:off x="2706565" y="2890391"/>
            <a:ext cx="6778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&lt;KNN&gt;</a:t>
            </a:r>
          </a:p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K-Nearest Neighbor Algorithm</a:t>
            </a:r>
            <a:endParaRPr lang="ko-KR" altLang="en-US" sz="32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91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435140" y="6596390"/>
            <a:ext cx="26763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https://gomguard.tistory.com/51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4193CD-0CE1-4865-BADD-9DBFE925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4" y="1187686"/>
            <a:ext cx="7487695" cy="384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28FF3-F41B-45EA-9FC6-95B9494B8C2E}"/>
              </a:ext>
            </a:extLst>
          </p:cNvPr>
          <p:cNvSpPr txBox="1"/>
          <p:nvPr/>
        </p:nvSpPr>
        <p:spPr>
          <a:xfrm>
            <a:off x="728133" y="5317067"/>
            <a:ext cx="672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주변은 세모이므로 </a:t>
            </a:r>
            <a:r>
              <a:rPr lang="en-US" altLang="ko-KR" dirty="0"/>
              <a:t>?=</a:t>
            </a:r>
            <a:r>
              <a:rPr lang="ko-KR" altLang="en-US" dirty="0"/>
              <a:t>세모이다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761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435140" y="6596390"/>
            <a:ext cx="26763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https://gomguard.tistory.com/51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28FF3-F41B-45EA-9FC6-95B9494B8C2E}"/>
              </a:ext>
            </a:extLst>
          </p:cNvPr>
          <p:cNvSpPr txBox="1"/>
          <p:nvPr/>
        </p:nvSpPr>
        <p:spPr>
          <a:xfrm>
            <a:off x="626533" y="1422401"/>
            <a:ext cx="672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그렇다면</a:t>
            </a:r>
            <a:r>
              <a:rPr lang="en-US" altLang="ko-KR" dirty="0"/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F63975-C757-47F1-856C-98789432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4" y="2142945"/>
            <a:ext cx="6325483" cy="2572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716520-E39C-422D-990B-B6FE5C1594B6}"/>
              </a:ext>
            </a:extLst>
          </p:cNvPr>
          <p:cNvSpPr txBox="1"/>
          <p:nvPr/>
        </p:nvSpPr>
        <p:spPr>
          <a:xfrm>
            <a:off x="626533" y="5433999"/>
            <a:ext cx="672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</a:t>
            </a:r>
            <a:r>
              <a:rPr lang="ko-KR" altLang="en-US" dirty="0"/>
              <a:t>는 무엇일까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9083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435140" y="6596390"/>
            <a:ext cx="26763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https://gomguard.tistory.com/51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16520-E39C-422D-990B-B6FE5C1594B6}"/>
              </a:ext>
            </a:extLst>
          </p:cNvPr>
          <p:cNvSpPr txBox="1"/>
          <p:nvPr/>
        </p:nvSpPr>
        <p:spPr>
          <a:xfrm>
            <a:off x="626533" y="5433999"/>
            <a:ext cx="6722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k=1</a:t>
            </a:r>
            <a:r>
              <a:rPr lang="ko-KR" altLang="en-US" dirty="0"/>
              <a:t>일 때는 </a:t>
            </a:r>
            <a:r>
              <a:rPr lang="en-US" altLang="ko-KR" dirty="0"/>
              <a:t>?</a:t>
            </a:r>
            <a:r>
              <a:rPr lang="ko-KR" altLang="en-US" dirty="0"/>
              <a:t>는 동그라미</a:t>
            </a:r>
            <a:endParaRPr lang="en-US" altLang="ko-KR" dirty="0"/>
          </a:p>
          <a:p>
            <a:r>
              <a:rPr lang="en-US" altLang="ko-KR" dirty="0"/>
              <a:t>k=4</a:t>
            </a:r>
            <a:r>
              <a:rPr lang="ko-KR" altLang="en-US" dirty="0"/>
              <a:t>일 때는 </a:t>
            </a:r>
            <a:r>
              <a:rPr lang="en-US" altLang="ko-KR" dirty="0"/>
              <a:t>?</a:t>
            </a:r>
            <a:r>
              <a:rPr lang="ko-KR" altLang="en-US" dirty="0"/>
              <a:t>는 세모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최선의 </a:t>
            </a:r>
            <a:r>
              <a:rPr lang="en-US" altLang="ko-KR" dirty="0"/>
              <a:t>k</a:t>
            </a:r>
            <a:r>
              <a:rPr lang="ko-KR" altLang="en-US" dirty="0"/>
              <a:t>값을 선택하는 것이 데이터마다 다르므로 중요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327F81-D5C7-46B6-A632-14C31168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584670"/>
            <a:ext cx="612543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29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435140" y="6596390"/>
            <a:ext cx="26763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https://gomguard.tistory.com/51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16520-E39C-422D-990B-B6FE5C1594B6}"/>
              </a:ext>
            </a:extLst>
          </p:cNvPr>
          <p:cNvSpPr txBox="1"/>
          <p:nvPr/>
        </p:nvSpPr>
        <p:spPr>
          <a:xfrm>
            <a:off x="626533" y="5433999"/>
            <a:ext cx="672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r>
              <a:rPr lang="ko-KR" altLang="en-US" dirty="0"/>
              <a:t>번 토마토는 과연 어떤 종류일까</a:t>
            </a:r>
            <a:r>
              <a:rPr lang="en-US" altLang="ko-KR" dirty="0"/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DE10B3-F2E2-4997-B3B9-4BD9DBC1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359515"/>
            <a:ext cx="4105848" cy="34390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E7FCB7-A1B0-4EFB-B931-A91B891B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50" y="1718563"/>
            <a:ext cx="5849166" cy="271500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10F1129-4024-41E4-9CAA-48FD5F66D80E}"/>
              </a:ext>
            </a:extLst>
          </p:cNvPr>
          <p:cNvSpPr/>
          <p:nvPr/>
        </p:nvSpPr>
        <p:spPr>
          <a:xfrm>
            <a:off x="8387046" y="3699989"/>
            <a:ext cx="211947" cy="2180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433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9435140" y="6596390"/>
            <a:ext cx="26763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https://gomguard.tistory.com/51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16520-E39C-422D-990B-B6FE5C1594B6}"/>
              </a:ext>
            </a:extLst>
          </p:cNvPr>
          <p:cNvSpPr txBox="1"/>
          <p:nvPr/>
        </p:nvSpPr>
        <p:spPr>
          <a:xfrm>
            <a:off x="626533" y="5433999"/>
            <a:ext cx="6722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k=4</a:t>
            </a:r>
            <a:r>
              <a:rPr lang="ko-KR" altLang="en-US" dirty="0"/>
              <a:t>일때부터 토마토는 단백질도 포함이 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</a:t>
            </a:r>
            <a:r>
              <a:rPr lang="ko-KR" altLang="en-US"/>
              <a:t>값에 따라 중요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E7FCB7-A1B0-4EFB-B931-A91B891B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1721515"/>
            <a:ext cx="5849166" cy="27150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54DEC7-180C-413F-A001-7F4A1AFA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254" y="1721515"/>
            <a:ext cx="4848902" cy="357237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D0CF208-E3D7-4D23-9163-B4B05C09384F}"/>
              </a:ext>
            </a:extLst>
          </p:cNvPr>
          <p:cNvSpPr/>
          <p:nvPr/>
        </p:nvSpPr>
        <p:spPr>
          <a:xfrm>
            <a:off x="3615210" y="3669711"/>
            <a:ext cx="211947" cy="2180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E4507F6-C17E-4AE5-B569-57957AC83EAB}"/>
              </a:ext>
            </a:extLst>
          </p:cNvPr>
          <p:cNvSpPr/>
          <p:nvPr/>
        </p:nvSpPr>
        <p:spPr>
          <a:xfrm>
            <a:off x="2594077" y="2783274"/>
            <a:ext cx="2254211" cy="19908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118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51FD8E-7120-4810-A295-1854A6D6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6" y="1779510"/>
            <a:ext cx="10635704" cy="425787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BA0074-DC72-4F8A-803D-A45B5ADFCE0C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381494-D6BB-4A04-BEA5-CE8147A7FC4C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A5DC6-2C8D-4FEB-94D8-6B3B0B4ABB32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Classify0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코드설명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3AA2A-07D7-4663-BBC2-16C1C7968D24}"/>
              </a:ext>
            </a:extLst>
          </p:cNvPr>
          <p:cNvSpPr txBox="1"/>
          <p:nvPr/>
        </p:nvSpPr>
        <p:spPr>
          <a:xfrm>
            <a:off x="3142873" y="2690536"/>
            <a:ext cx="36134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사이즈만큼의 열 </a:t>
            </a:r>
            <a:r>
              <a:rPr lang="en-US" altLang="ko-KR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*1</a:t>
            </a:r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사이즈의 타일 생성 </a:t>
            </a:r>
            <a:r>
              <a:rPr lang="en-US" altLang="ko-KR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–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A3F4DC-377E-4E51-9BAA-0A63D2CC8365}"/>
              </a:ext>
            </a:extLst>
          </p:cNvPr>
          <p:cNvSpPr txBox="1"/>
          <p:nvPr/>
        </p:nvSpPr>
        <p:spPr>
          <a:xfrm>
            <a:off x="3921571" y="2241596"/>
            <a:ext cx="15525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행의 크기</a:t>
            </a:r>
            <a:r>
              <a:rPr lang="en-US" altLang="ko-KR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사이즈</a:t>
            </a:r>
            <a:r>
              <a:rPr lang="en-US" altLang="ko-KR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3F8AA-3B5E-4B7D-9247-374D72429BA9}"/>
              </a:ext>
            </a:extLst>
          </p:cNvPr>
          <p:cNvSpPr txBox="1"/>
          <p:nvPr/>
        </p:nvSpPr>
        <p:spPr>
          <a:xfrm>
            <a:off x="3867255" y="3535183"/>
            <a:ext cx="23258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크기순으로 정렬</a:t>
            </a:r>
            <a:endParaRPr lang="en-US" altLang="ko-KR" sz="11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911B2-30AC-4903-898A-239AF42A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83" y="2876473"/>
            <a:ext cx="1495634" cy="11050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5BC558-C8E4-4D2A-90FD-336480710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129" y="3139476"/>
            <a:ext cx="2076740" cy="6573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A930C5-D2B9-48C1-9C4F-02DFC0C852A6}"/>
              </a:ext>
            </a:extLst>
          </p:cNvPr>
          <p:cNvSpPr txBox="1"/>
          <p:nvPr/>
        </p:nvSpPr>
        <p:spPr>
          <a:xfrm>
            <a:off x="7919243" y="2614863"/>
            <a:ext cx="23258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ex) (5,3)</a:t>
            </a:r>
            <a:r>
              <a: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행렬 </a:t>
            </a:r>
            <a:r>
              <a:rPr lang="en-US" altLang="ko-KR" sz="11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axis=1</a:t>
            </a:r>
            <a:r>
              <a:rPr lang="ko-KR" altLang="en-US" sz="11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은 </a:t>
            </a:r>
            <a:r>
              <a:rPr lang="en-US" altLang="ko-KR" sz="11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3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C2ACB-B7F1-4A67-8A75-0CB5EA71EF10}"/>
              </a:ext>
            </a:extLst>
          </p:cNvPr>
          <p:cNvSpPr txBox="1"/>
          <p:nvPr/>
        </p:nvSpPr>
        <p:spPr>
          <a:xfrm>
            <a:off x="3764306" y="3112859"/>
            <a:ext cx="23258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거리계산</a:t>
            </a:r>
            <a:endParaRPr lang="en-US" altLang="ko-KR" sz="11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F35E3-A45C-45CA-A050-F61AC3F5A680}"/>
              </a:ext>
            </a:extLst>
          </p:cNvPr>
          <p:cNvSpPr txBox="1"/>
          <p:nvPr/>
        </p:nvSpPr>
        <p:spPr>
          <a:xfrm>
            <a:off x="2704339" y="4999337"/>
            <a:ext cx="23258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원형을 변화시키지 않는 정렬</a:t>
            </a:r>
            <a:endParaRPr lang="en-US" altLang="ko-KR" sz="11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AF6123-17CF-4BAE-88E3-A07AEB9CABB1}"/>
              </a:ext>
            </a:extLst>
          </p:cNvPr>
          <p:cNvSpPr txBox="1"/>
          <p:nvPr/>
        </p:nvSpPr>
        <p:spPr>
          <a:xfrm>
            <a:off x="8109272" y="4999337"/>
            <a:ext cx="972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내림차순</a:t>
            </a:r>
            <a:endParaRPr lang="en-US" altLang="ko-KR" sz="11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84EE0-E61A-4FC3-B1DC-583048D66C9A}"/>
              </a:ext>
            </a:extLst>
          </p:cNvPr>
          <p:cNvSpPr txBox="1"/>
          <p:nvPr/>
        </p:nvSpPr>
        <p:spPr>
          <a:xfrm>
            <a:off x="1883362" y="5461423"/>
            <a:ext cx="34092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정렬되어 거리가 가장 짧은 해당 값 반환</a:t>
            </a:r>
            <a:endParaRPr lang="en-US" altLang="ko-KR" sz="11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7D237C-D538-470E-B870-F16A5A1A6F8F}"/>
              </a:ext>
            </a:extLst>
          </p:cNvPr>
          <p:cNvSpPr txBox="1"/>
          <p:nvPr/>
        </p:nvSpPr>
        <p:spPr>
          <a:xfrm>
            <a:off x="5474104" y="4999337"/>
            <a:ext cx="23258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배열의 </a:t>
            </a:r>
            <a:r>
              <a:rPr lang="en-US" altLang="ko-KR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1</a:t>
            </a:r>
            <a:r>
              <a:rPr lang="ko-KR" altLang="en-US" sz="1100" dirty="0" err="1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번값</a:t>
            </a:r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즉</a:t>
            </a:r>
            <a:endParaRPr lang="en-US" altLang="ko-KR" sz="11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  <a:p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거리를 기준으로</a:t>
            </a:r>
            <a:endParaRPr lang="en-US" altLang="ko-KR" sz="11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DD143F-10E4-4477-860C-73840B637079}"/>
              </a:ext>
            </a:extLst>
          </p:cNvPr>
          <p:cNvSpPr txBox="1"/>
          <p:nvPr/>
        </p:nvSpPr>
        <p:spPr>
          <a:xfrm>
            <a:off x="5474103" y="5682573"/>
            <a:ext cx="23258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[</a:t>
            </a:r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라벨</a:t>
            </a:r>
            <a:r>
              <a:rPr lang="en-US" altLang="ko-KR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][</a:t>
            </a:r>
            <a:r>
              <a:rPr lang="ko-KR" altLang="en-US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거리</a:t>
            </a:r>
            <a:r>
              <a:rPr lang="en-US" altLang="ko-KR" sz="11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3598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25835" y="342441"/>
            <a:ext cx="201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16520-E39C-422D-990B-B6FE5C1594B6}"/>
              </a:ext>
            </a:extLst>
          </p:cNvPr>
          <p:cNvSpPr txBox="1"/>
          <p:nvPr/>
        </p:nvSpPr>
        <p:spPr>
          <a:xfrm>
            <a:off x="3402543" y="1850318"/>
            <a:ext cx="432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거리를 계산하기 위한 </a:t>
            </a:r>
            <a:r>
              <a:rPr lang="en-US" altLang="ko-KR" dirty="0"/>
              <a:t>math </a:t>
            </a:r>
            <a:r>
              <a:rPr lang="ko-KR" altLang="en-US" dirty="0"/>
              <a:t>패키지 설치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테이블 생성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B56EC-3EF8-435D-AD9D-40A13194BE1A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코드설명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74FB1-1352-45F2-9D35-0EC5B2DC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02" y="1802029"/>
            <a:ext cx="2800741" cy="3048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30C3D5-0283-47AD-B22B-16F8FF33F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868" y="3545347"/>
            <a:ext cx="3734321" cy="1305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BD529-E330-4AD0-AD76-07F67551D0CC}"/>
                  </a:ext>
                </a:extLst>
              </p:cNvPr>
              <p:cNvSpPr txBox="1"/>
              <p:nvPr/>
            </p:nvSpPr>
            <p:spPr>
              <a:xfrm>
                <a:off x="7505613" y="3736235"/>
                <a:ext cx="4322972" cy="1258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거리계산 </a:t>
                </a:r>
                <a:r>
                  <a:rPr lang="ko-KR" altLang="en-US" dirty="0" err="1"/>
                  <a:t>유클리디안</a:t>
                </a:r>
                <a:r>
                  <a:rPr lang="ko-KR" altLang="en-US" dirty="0"/>
                  <a:t> 함수 구현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거리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altLang="ko-KR" dirty="0"/>
                          <m:t>{(</m:t>
                        </m:r>
                        <m:r>
                          <m:rPr>
                            <m:nor/>
                          </m:rPr>
                          <a:rPr lang="en-US" altLang="ko-KR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dirty="0"/>
                          <m:t>1−</m:t>
                        </m:r>
                        <m:r>
                          <m:rPr>
                            <m:nor/>
                          </m:rPr>
                          <a:rPr lang="en-US" altLang="ko-KR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dirty="0"/>
                          <m:t>2)∗∗2 + (</m:t>
                        </m:r>
                        <m:r>
                          <m:rPr>
                            <m:nor/>
                          </m:rPr>
                          <a:rPr lang="en-US" altLang="ko-KR" dirty="0"/>
                          <m:t>y</m:t>
                        </m:r>
                        <m:r>
                          <m:rPr>
                            <m:nor/>
                          </m:rPr>
                          <a:rPr lang="en-US" altLang="ko-KR" dirty="0"/>
                          <m:t>1−</m:t>
                        </m:r>
                        <m:r>
                          <m:rPr>
                            <m:nor/>
                          </m:rPr>
                          <a:rPr lang="en-US" altLang="ko-KR" dirty="0"/>
                          <m:t>y</m:t>
                        </m:r>
                        <m:r>
                          <m:rPr>
                            <m:nor/>
                          </m:rPr>
                          <a:rPr lang="en-US" altLang="ko-KR" dirty="0"/>
                          <m:t>2)∗∗2} </m:t>
                        </m:r>
                      </m:e>
                    </m:rad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6BD529-E330-4AD0-AD76-07F67551D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613" y="3736235"/>
                <a:ext cx="4322972" cy="1258743"/>
              </a:xfrm>
              <a:prstGeom prst="rect">
                <a:avLst/>
              </a:prstGeom>
              <a:blipFill>
                <a:blip r:embed="rId4"/>
                <a:stretch>
                  <a:fillRect l="-1128" t="-2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12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7748953" y="6596390"/>
            <a:ext cx="4443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https://gmlwjd9405.github.io/2018/08/14/algorithm-dfs.html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&lt;BFS&gt;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F12607-A767-4E7A-8252-75D7F90A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4" y="1020371"/>
            <a:ext cx="4929553" cy="5857801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EED4AC8-746F-4357-9B17-89A39F97A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867190"/>
              </p:ext>
            </p:extLst>
          </p:nvPr>
        </p:nvGraphicFramePr>
        <p:xfrm>
          <a:off x="7563337" y="4070372"/>
          <a:ext cx="3958492" cy="87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9246">
                  <a:extLst>
                    <a:ext uri="{9D8B030D-6E8A-4147-A177-3AD203B41FA5}">
                      <a16:colId xmlns:a16="http://schemas.microsoft.com/office/drawing/2014/main" val="548464691"/>
                    </a:ext>
                  </a:extLst>
                </a:gridCol>
                <a:gridCol w="1979246">
                  <a:extLst>
                    <a:ext uri="{9D8B030D-6E8A-4147-A177-3AD203B41FA5}">
                      <a16:colId xmlns:a16="http://schemas.microsoft.com/office/drawing/2014/main" val="984379937"/>
                    </a:ext>
                  </a:extLst>
                </a:gridCol>
              </a:tblGrid>
              <a:tr h="8799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8091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5C774C8-818D-45A1-B940-4B7CC9277BA1}"/>
              </a:ext>
            </a:extLst>
          </p:cNvPr>
          <p:cNvSpPr txBox="1"/>
          <p:nvPr/>
        </p:nvSpPr>
        <p:spPr>
          <a:xfrm>
            <a:off x="8522676" y="5096580"/>
            <a:ext cx="20398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3200" dirty="0"/>
              <a:t>Queue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96158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25835" y="342441"/>
            <a:ext cx="201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B56EC-3EF8-435D-AD9D-40A13194BE1A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코드설명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BD529-E330-4AD0-AD76-07F67551D0CC}"/>
              </a:ext>
            </a:extLst>
          </p:cNvPr>
          <p:cNvSpPr txBox="1"/>
          <p:nvPr/>
        </p:nvSpPr>
        <p:spPr>
          <a:xfrm>
            <a:off x="7505613" y="1741802"/>
            <a:ext cx="43229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distances : </a:t>
            </a:r>
            <a:r>
              <a:rPr lang="ko-KR" altLang="en-US" dirty="0"/>
              <a:t>거리 리스트</a:t>
            </a:r>
            <a:endParaRPr lang="en-US" altLang="ko-KR" dirty="0"/>
          </a:p>
          <a:p>
            <a:r>
              <a:rPr lang="en-US" altLang="ko-KR" dirty="0" err="1"/>
              <a:t>dist</a:t>
            </a:r>
            <a:r>
              <a:rPr lang="en-US" altLang="ko-KR" dirty="0"/>
              <a:t> : </a:t>
            </a:r>
            <a:r>
              <a:rPr lang="ko-KR" altLang="en-US" dirty="0"/>
              <a:t>거리 값</a:t>
            </a:r>
            <a:endParaRPr lang="en-US" altLang="ko-KR" dirty="0"/>
          </a:p>
          <a:p>
            <a:r>
              <a:rPr lang="en-US" altLang="ko-KR" dirty="0"/>
              <a:t>lambda</a:t>
            </a:r>
            <a:r>
              <a:rPr lang="ko-KR" altLang="en-US" dirty="0"/>
              <a:t> </a:t>
            </a:r>
            <a:r>
              <a:rPr lang="en-US" altLang="ko-KR" dirty="0"/>
              <a:t>x:x[n]</a:t>
            </a:r>
            <a:r>
              <a:rPr lang="ko-KR" altLang="en-US" dirty="0"/>
              <a:t> 배열의 </a:t>
            </a:r>
            <a:r>
              <a:rPr lang="en-US" altLang="ko-KR" dirty="0"/>
              <a:t>n</a:t>
            </a:r>
            <a:r>
              <a:rPr lang="ko-KR" altLang="en-US" dirty="0"/>
              <a:t>값 기준으로 정렬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neighbors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거리 값을 기준으로 </a:t>
            </a:r>
            <a:endParaRPr lang="en-US" altLang="ko-KR" dirty="0"/>
          </a:p>
          <a:p>
            <a:r>
              <a:rPr lang="ko-KR" altLang="en-US" dirty="0"/>
              <a:t>정렬된 테이블을 </a:t>
            </a:r>
            <a:r>
              <a:rPr lang="en-US" altLang="ko-KR" dirty="0"/>
              <a:t>k</a:t>
            </a:r>
            <a:r>
              <a:rPr lang="ko-KR" altLang="en-US" dirty="0"/>
              <a:t>값 만큼 가까운 값만 반환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230AF0-3387-4EBF-8F3E-F9A5F4D4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24" y="1741802"/>
            <a:ext cx="6373114" cy="23625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89C0-2209-445D-812A-A4B7A2BBA79F}"/>
              </a:ext>
            </a:extLst>
          </p:cNvPr>
          <p:cNvSpPr txBox="1"/>
          <p:nvPr/>
        </p:nvSpPr>
        <p:spPr>
          <a:xfrm>
            <a:off x="2592198" y="3020037"/>
            <a:ext cx="3770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[</a:t>
            </a:r>
            <a:r>
              <a:rPr lang="en-US" altLang="ko-KR" sz="1100" dirty="0" err="1">
                <a:solidFill>
                  <a:schemeClr val="bg1"/>
                </a:solidFill>
              </a:rPr>
              <a:t>train_row</a:t>
            </a:r>
            <a:r>
              <a:rPr lang="en-US" altLang="ko-KR" sz="1100" dirty="0">
                <a:solidFill>
                  <a:schemeClr val="bg1"/>
                </a:solidFill>
              </a:rPr>
              <a:t> , </a:t>
            </a:r>
            <a:r>
              <a:rPr lang="en-US" altLang="ko-KR" sz="1100" dirty="0" err="1">
                <a:solidFill>
                  <a:schemeClr val="bg1"/>
                </a:solidFill>
              </a:rPr>
              <a:t>dist</a:t>
            </a:r>
            <a:r>
              <a:rPr lang="en-US" altLang="ko-KR" sz="1100" dirty="0">
                <a:solidFill>
                  <a:schemeClr val="bg1"/>
                </a:solidFill>
              </a:rPr>
              <a:t>] </a:t>
            </a:r>
            <a:r>
              <a:rPr lang="ko-KR" altLang="en-US" sz="1100" dirty="0">
                <a:solidFill>
                  <a:schemeClr val="bg1"/>
                </a:solidFill>
              </a:rPr>
              <a:t>형태의 배열에서 </a:t>
            </a:r>
            <a:r>
              <a:rPr lang="en-US" altLang="ko-KR" sz="1100" dirty="0" err="1">
                <a:solidFill>
                  <a:schemeClr val="bg1"/>
                </a:solidFill>
              </a:rPr>
              <a:t>dist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를 기준으로 정렬</a:t>
            </a:r>
          </a:p>
        </p:txBody>
      </p:sp>
    </p:spTree>
    <p:extLst>
      <p:ext uri="{BB962C8B-B14F-4D97-AF65-F5344CB8AC3E}">
        <p14:creationId xmlns:p14="http://schemas.microsoft.com/office/powerpoint/2010/main" val="1916267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25835" y="342441"/>
            <a:ext cx="201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B56EC-3EF8-435D-AD9D-40A13194BE1A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코드설명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BD529-E330-4AD0-AD76-07F67551D0CC}"/>
              </a:ext>
            </a:extLst>
          </p:cNvPr>
          <p:cNvSpPr txBox="1"/>
          <p:nvPr/>
        </p:nvSpPr>
        <p:spPr>
          <a:xfrm>
            <a:off x="6901605" y="1674674"/>
            <a:ext cx="43229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최종 예측 함수</a:t>
            </a:r>
            <a:r>
              <a:rPr lang="en-US" altLang="ko-KR" dirty="0"/>
              <a:t>&gt;</a:t>
            </a:r>
          </a:p>
          <a:p>
            <a:pPr algn="ctr"/>
            <a:r>
              <a:rPr lang="ko-KR" altLang="en-US" dirty="0"/>
              <a:t>만든 함수들 통합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en-US" altLang="ko-KR" dirty="0"/>
              <a:t>neighbors : </a:t>
            </a:r>
            <a:r>
              <a:rPr lang="ko-KR" altLang="en-US" dirty="0"/>
              <a:t>이웃들의 거리 값을 기준으로 정렬하여 반환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type_0_count : type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인 이웃들의 수</a:t>
            </a:r>
            <a:endParaRPr lang="en-US" altLang="ko-KR" dirty="0"/>
          </a:p>
          <a:p>
            <a:r>
              <a:rPr lang="en-US" altLang="ko-KR" dirty="0"/>
              <a:t>type_1_count : type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인 이웃들의 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이웃들의 수를 비교해 입력한 데이터의 </a:t>
            </a:r>
            <a:r>
              <a:rPr lang="en-US" altLang="ko-KR" dirty="0"/>
              <a:t>type </a:t>
            </a:r>
            <a:r>
              <a:rPr lang="ko-KR" altLang="en-US" dirty="0"/>
              <a:t>예측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53C60D-B496-4124-84B9-54856F81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30" y="1749995"/>
            <a:ext cx="4448796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737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25835" y="342441"/>
            <a:ext cx="201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B56EC-3EF8-435D-AD9D-40A13194BE1A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 실행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BD529-E330-4AD0-AD76-07F67551D0CC}"/>
              </a:ext>
            </a:extLst>
          </p:cNvPr>
          <p:cNvSpPr txBox="1"/>
          <p:nvPr/>
        </p:nvSpPr>
        <p:spPr>
          <a:xfrm>
            <a:off x="6247264" y="2343662"/>
            <a:ext cx="4322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값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row0 = [3,3,0]</a:t>
            </a:r>
          </a:p>
          <a:p>
            <a:endParaRPr lang="en-US" altLang="ko-KR" dirty="0"/>
          </a:p>
          <a:p>
            <a:r>
              <a:rPr lang="en-US" altLang="ko-KR" dirty="0"/>
              <a:t>k=4</a:t>
            </a:r>
            <a:r>
              <a:rPr lang="ko-KR" altLang="en-US" dirty="0"/>
              <a:t>로 진행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CDEE2-0A28-4089-BCBA-B858B14E6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38" y="2343662"/>
            <a:ext cx="4420217" cy="1152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9F8B4-613E-482F-8A1C-4AAB4778A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38" y="4177485"/>
            <a:ext cx="3010320" cy="20767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1B77E7-A69A-45D1-9ACD-B2D34C121654}"/>
              </a:ext>
            </a:extLst>
          </p:cNvPr>
          <p:cNvSpPr txBox="1"/>
          <p:nvPr/>
        </p:nvSpPr>
        <p:spPr>
          <a:xfrm>
            <a:off x="6090138" y="4106748"/>
            <a:ext cx="4322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row0</a:t>
            </a:r>
            <a:r>
              <a:rPr lang="ko-KR" altLang="en-US" dirty="0"/>
              <a:t>의 </a:t>
            </a:r>
            <a:r>
              <a:rPr lang="en-US" altLang="ko-KR" dirty="0"/>
              <a:t>type</a:t>
            </a:r>
            <a:r>
              <a:rPr lang="ko-KR" altLang="en-US" dirty="0"/>
              <a:t>은 </a:t>
            </a:r>
            <a:r>
              <a:rPr lang="en-US" altLang="ko-KR" dirty="0"/>
              <a:t>0type</a:t>
            </a:r>
            <a:r>
              <a:rPr lang="ko-KR" altLang="en-US" dirty="0"/>
              <a:t>에 가까움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33807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25835" y="342441"/>
            <a:ext cx="201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B56EC-3EF8-435D-AD9D-40A13194BE1A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코드 실행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BD529-E330-4AD0-AD76-07F67551D0CC}"/>
              </a:ext>
            </a:extLst>
          </p:cNvPr>
          <p:cNvSpPr txBox="1"/>
          <p:nvPr/>
        </p:nvSpPr>
        <p:spPr>
          <a:xfrm>
            <a:off x="4846303" y="2034162"/>
            <a:ext cx="1710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값 변경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row0 = [5,5,0]</a:t>
            </a:r>
          </a:p>
          <a:p>
            <a:endParaRPr lang="en-US" altLang="ko-KR" dirty="0"/>
          </a:p>
          <a:p>
            <a:r>
              <a:rPr lang="en-US" altLang="ko-KR" dirty="0"/>
              <a:t>k=4</a:t>
            </a:r>
            <a:r>
              <a:rPr lang="ko-KR" altLang="en-US" dirty="0"/>
              <a:t>로 진행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B77E7-A69A-45D1-9ACD-B2D34C121654}"/>
              </a:ext>
            </a:extLst>
          </p:cNvPr>
          <p:cNvSpPr txBox="1"/>
          <p:nvPr/>
        </p:nvSpPr>
        <p:spPr>
          <a:xfrm>
            <a:off x="6813140" y="3225912"/>
            <a:ext cx="432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k=3</a:t>
            </a:r>
            <a:r>
              <a:rPr lang="ko-KR" altLang="en-US" dirty="0"/>
              <a:t>으로 해보면</a:t>
            </a:r>
            <a:r>
              <a:rPr lang="en-US" altLang="ko-KR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C1FEE-D6F3-409D-88FA-0A856832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59" y="2034162"/>
            <a:ext cx="4296375" cy="1162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4CDB95-0885-405A-8E15-6FA3CFCE0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59" y="3820990"/>
            <a:ext cx="3105583" cy="23148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1D03FD-9AE5-470A-9DE3-5714290E0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843" y="2108999"/>
            <a:ext cx="4258269" cy="10574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3994C4-0962-42B5-81A7-2563C63F554E}"/>
              </a:ext>
            </a:extLst>
          </p:cNvPr>
          <p:cNvSpPr txBox="1"/>
          <p:nvPr/>
        </p:nvSpPr>
        <p:spPr>
          <a:xfrm>
            <a:off x="3781026" y="5004755"/>
            <a:ext cx="2519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과</a:t>
            </a:r>
            <a:r>
              <a:rPr lang="en-US" altLang="ko-KR" dirty="0"/>
              <a:t>1 type</a:t>
            </a:r>
            <a:r>
              <a:rPr lang="ko-KR" altLang="en-US" dirty="0"/>
              <a:t>수가 동일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타입으로 예측</a:t>
            </a:r>
            <a:r>
              <a:rPr lang="en-US" altLang="ko-KR" dirty="0"/>
              <a:t>(</a:t>
            </a:r>
            <a:r>
              <a:rPr lang="ko-KR" altLang="en-US" dirty="0" err="1"/>
              <a:t>둘다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0211985-D081-4BA6-A100-EC91F31B3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352" y="3928280"/>
            <a:ext cx="2962688" cy="2152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BFCD18-78D0-4AF2-A062-3C9ED9ADAD1E}"/>
              </a:ext>
            </a:extLst>
          </p:cNvPr>
          <p:cNvSpPr txBox="1"/>
          <p:nvPr/>
        </p:nvSpPr>
        <p:spPr>
          <a:xfrm>
            <a:off x="6894352" y="6229600"/>
            <a:ext cx="432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type 0</a:t>
            </a:r>
            <a:r>
              <a:rPr lang="ko-KR" altLang="en-US" dirty="0"/>
              <a:t>의 수가 더 많아 </a:t>
            </a:r>
            <a:r>
              <a:rPr lang="en-US" altLang="ko-KR" dirty="0"/>
              <a:t>0</a:t>
            </a:r>
            <a:r>
              <a:rPr lang="ko-KR" altLang="en-US" dirty="0"/>
              <a:t>으로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1124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25835" y="342441"/>
            <a:ext cx="201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B56EC-3EF8-435D-AD9D-40A13194BE1A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실습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DBD079-39DF-409E-AB83-63C74231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10" y="1652253"/>
            <a:ext cx="2457793" cy="11907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020C92-D03A-4BF2-888E-19C01A8C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3" y="2541486"/>
            <a:ext cx="5039428" cy="2076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2B7651-496B-4713-957E-7D9CBF1E6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910" y="3884435"/>
            <a:ext cx="4134427" cy="2152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F2D49-1B45-42F4-9C69-DA99BB72D33A}"/>
              </a:ext>
            </a:extLst>
          </p:cNvPr>
          <p:cNvSpPr txBox="1"/>
          <p:nvPr/>
        </p:nvSpPr>
        <p:spPr>
          <a:xfrm>
            <a:off x="1918670" y="4788766"/>
            <a:ext cx="2519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과일 테이블 생성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98225-AAAB-45DD-9D93-200DC986E653}"/>
              </a:ext>
            </a:extLst>
          </p:cNvPr>
          <p:cNvSpPr txBox="1"/>
          <p:nvPr/>
        </p:nvSpPr>
        <p:spPr>
          <a:xfrm>
            <a:off x="9168157" y="1601317"/>
            <a:ext cx="294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pandas</a:t>
            </a:r>
            <a:r>
              <a:rPr lang="ko-KR" altLang="en-US" dirty="0"/>
              <a:t>패키지를 사용해</a:t>
            </a:r>
            <a:endParaRPr lang="en-US" altLang="ko-KR" dirty="0"/>
          </a:p>
          <a:p>
            <a:r>
              <a:rPr lang="en-US" altLang="ko-KR" dirty="0"/>
              <a:t>csv</a:t>
            </a:r>
            <a:r>
              <a:rPr lang="ko-KR" altLang="en-US" dirty="0"/>
              <a:t>파일 </a:t>
            </a:r>
            <a:r>
              <a:rPr lang="ko-KR" altLang="en-US" dirty="0" err="1"/>
              <a:t>읽어오기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45AF52-461C-4888-BC09-5FC24FB2F115}"/>
              </a:ext>
            </a:extLst>
          </p:cNvPr>
          <p:cNvSpPr txBox="1"/>
          <p:nvPr/>
        </p:nvSpPr>
        <p:spPr>
          <a:xfrm>
            <a:off x="7273644" y="6211669"/>
            <a:ext cx="294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 읽는지 확인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8889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25835" y="342441"/>
            <a:ext cx="201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B56EC-3EF8-435D-AD9D-40A13194BE1A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실습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F8EE49-FCDA-456E-A6B1-3973C08B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20" y="2151159"/>
            <a:ext cx="8878539" cy="1124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FAE816-BF40-4BC3-8239-06F1D097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20" y="4949758"/>
            <a:ext cx="7916380" cy="733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039A78-C5D0-4AF3-89C4-D8BFCC684EB8}"/>
              </a:ext>
            </a:extLst>
          </p:cNvPr>
          <p:cNvSpPr txBox="1"/>
          <p:nvPr/>
        </p:nvSpPr>
        <p:spPr>
          <a:xfrm>
            <a:off x="865368" y="3466180"/>
            <a:ext cx="527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읽어온 </a:t>
            </a:r>
            <a:r>
              <a:rPr lang="en-US" altLang="ko-KR" dirty="0"/>
              <a:t>csv</a:t>
            </a:r>
            <a:r>
              <a:rPr lang="ko-KR" altLang="en-US" dirty="0"/>
              <a:t>파일을 토대로</a:t>
            </a:r>
            <a:endParaRPr lang="en-US" altLang="ko-KR" dirty="0"/>
          </a:p>
          <a:p>
            <a:r>
              <a:rPr lang="ko-KR" altLang="en-US" dirty="0"/>
              <a:t>같은 </a:t>
            </a:r>
            <a:r>
              <a:rPr lang="en-US" altLang="ko-KR" dirty="0"/>
              <a:t>length</a:t>
            </a:r>
            <a:r>
              <a:rPr lang="ko-KR" altLang="en-US" dirty="0"/>
              <a:t>만큼의 배열을 생성해 데이터 값 저장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815B63-8796-4C95-9A2E-390CAEF3D241}"/>
              </a:ext>
            </a:extLst>
          </p:cNvPr>
          <p:cNvSpPr txBox="1"/>
          <p:nvPr/>
        </p:nvSpPr>
        <p:spPr>
          <a:xfrm>
            <a:off x="811053" y="5787003"/>
            <a:ext cx="527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배열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10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25835" y="342441"/>
            <a:ext cx="201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B56EC-3EF8-435D-AD9D-40A13194BE1A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실습 실행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126DA8-708F-4BB7-A92A-7DA72883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06" y="3731518"/>
            <a:ext cx="3143689" cy="20291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FC372C2-5DE6-42A5-A23B-52DAB3AF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06" y="2097252"/>
            <a:ext cx="5068007" cy="12955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AA1752-BE5C-43DA-9C6E-209110E3C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553" y="3657368"/>
            <a:ext cx="3391373" cy="2438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9B14FA6-EE48-4408-A9CE-B3C2030DB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553" y="2038156"/>
            <a:ext cx="5020376" cy="13908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B162BD-CAFB-4396-94C7-D37C75D2CC65}"/>
              </a:ext>
            </a:extLst>
          </p:cNvPr>
          <p:cNvSpPr txBox="1"/>
          <p:nvPr/>
        </p:nvSpPr>
        <p:spPr>
          <a:xfrm>
            <a:off x="351692" y="1330570"/>
            <a:ext cx="527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사과 예측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7919F2-1557-4ED2-8C46-C6C6F2C2AA86}"/>
              </a:ext>
            </a:extLst>
          </p:cNvPr>
          <p:cNvSpPr txBox="1"/>
          <p:nvPr/>
        </p:nvSpPr>
        <p:spPr>
          <a:xfrm>
            <a:off x="1140903" y="6157519"/>
            <a:ext cx="404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은 사과</a:t>
            </a:r>
            <a:r>
              <a:rPr lang="en-US" altLang="ko-KR" dirty="0"/>
              <a:t>, 1</a:t>
            </a:r>
            <a:r>
              <a:rPr lang="ko-KR" altLang="en-US" dirty="0"/>
              <a:t>은 바나나</a:t>
            </a:r>
          </a:p>
        </p:txBody>
      </p:sp>
    </p:spTree>
    <p:extLst>
      <p:ext uri="{BB962C8B-B14F-4D97-AF65-F5344CB8AC3E}">
        <p14:creationId xmlns:p14="http://schemas.microsoft.com/office/powerpoint/2010/main" val="20220768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125835" y="342441"/>
            <a:ext cx="2013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&lt;KNN 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B56EC-3EF8-435D-AD9D-40A13194BE1A}"/>
              </a:ext>
            </a:extLst>
          </p:cNvPr>
          <p:cNvSpPr txBox="1"/>
          <p:nvPr/>
        </p:nvSpPr>
        <p:spPr>
          <a:xfrm>
            <a:off x="351692" y="868905"/>
            <a:ext cx="385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실습 실행 결과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7999FE-CF39-426C-B3A9-856202EC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22" y="2057209"/>
            <a:ext cx="4858428" cy="1371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E28C98-DADA-4E5A-B15A-C49C3131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22" y="3998092"/>
            <a:ext cx="2991267" cy="1991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04F369-81D6-4275-B5AF-8A2A3EE23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52" y="2181051"/>
            <a:ext cx="4906060" cy="12479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3C1682-8EED-401B-997B-DC93470F5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52" y="3998092"/>
            <a:ext cx="3229426" cy="25911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608546-B1B0-45C8-8E90-22C27E05D776}"/>
              </a:ext>
            </a:extLst>
          </p:cNvPr>
          <p:cNvSpPr txBox="1"/>
          <p:nvPr/>
        </p:nvSpPr>
        <p:spPr>
          <a:xfrm>
            <a:off x="351692" y="1330570"/>
            <a:ext cx="527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바나나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3937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1BA9C-C70B-48B5-8BF7-62853A8311B8}"/>
              </a:ext>
            </a:extLst>
          </p:cNvPr>
          <p:cNvSpPr txBox="1"/>
          <p:nvPr/>
        </p:nvSpPr>
        <p:spPr>
          <a:xfrm>
            <a:off x="3197469" y="2890391"/>
            <a:ext cx="5797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&lt;Decision Tree&gt;</a:t>
            </a:r>
          </a:p>
          <a:p>
            <a:pPr algn="ctr"/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의사결정 트리</a:t>
            </a:r>
            <a:endParaRPr lang="en-US" altLang="ko-KR" sz="32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298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268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FC6B6D-5984-4496-B4D4-B1B3ADAFC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17" y="1442341"/>
            <a:ext cx="6211167" cy="4963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F16F58-B238-4763-82CF-A181493CCDAF}"/>
              </a:ext>
            </a:extLst>
          </p:cNvPr>
          <p:cNvSpPr txBox="1"/>
          <p:nvPr/>
        </p:nvSpPr>
        <p:spPr>
          <a:xfrm>
            <a:off x="9599102" y="6587894"/>
            <a:ext cx="2841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https://wooono.tistory.com/104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93D180-1C36-4516-AC33-E241B19AC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677" y="5061732"/>
            <a:ext cx="5363323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EC6901-C0E4-4117-A31F-3784D73573C5}"/>
              </a:ext>
            </a:extLst>
          </p:cNvPr>
          <p:cNvSpPr txBox="1"/>
          <p:nvPr/>
        </p:nvSpPr>
        <p:spPr>
          <a:xfrm>
            <a:off x="7748953" y="6596390"/>
            <a:ext cx="44430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https://velog.io/@vagabondms/DFS-vs-BFS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1723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&lt;BFS&gt;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9EE4ED-1D0B-4BBE-85B7-026965AD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92" y="1231248"/>
            <a:ext cx="10156091" cy="49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998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268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187871-5CA5-4A9E-8723-C487E9FB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2" y="1496488"/>
            <a:ext cx="5134692" cy="1667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FD6FD-ACCA-4B91-B90B-53CBB6BEB180}"/>
              </a:ext>
            </a:extLst>
          </p:cNvPr>
          <p:cNvSpPr txBox="1"/>
          <p:nvPr/>
        </p:nvSpPr>
        <p:spPr>
          <a:xfrm>
            <a:off x="634452" y="3371239"/>
            <a:ext cx="600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엔트로피 지수 값을 구해</a:t>
            </a:r>
            <a:endParaRPr lang="en-US" altLang="ko-KR" dirty="0"/>
          </a:p>
          <a:p>
            <a:r>
              <a:rPr lang="ko-KR" altLang="en-US" dirty="0"/>
              <a:t>값이 더 큰 항목에 대해 자식 노드를 생성하며 뻗어 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1C279-CFFB-4E14-88E7-2DC02537DEFE}"/>
              </a:ext>
            </a:extLst>
          </p:cNvPr>
          <p:cNvSpPr txBox="1"/>
          <p:nvPr/>
        </p:nvSpPr>
        <p:spPr>
          <a:xfrm>
            <a:off x="6012110" y="6352749"/>
            <a:ext cx="61798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</a:t>
            </a:r>
            <a:r>
              <a:rPr lang="ko-KR" altLang="en-US" sz="1100" dirty="0"/>
              <a:t>https://bkshin.tistory.com/entry/%EB%A8%B8%EC%8B%A0%EB%9F%AC%EB%8B%9D-4-%EA%B2%B0%EC%A0%95-%ED%8A%B8%EB%A6%ACDecision-Tree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9EA9CB-A7E7-4565-97F1-BA15EEB7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2" y="4249245"/>
            <a:ext cx="7354326" cy="1914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B649BC-CE92-4861-84CD-7AC9434859FB}"/>
              </a:ext>
            </a:extLst>
          </p:cNvPr>
          <p:cNvSpPr txBox="1"/>
          <p:nvPr/>
        </p:nvSpPr>
        <p:spPr>
          <a:xfrm>
            <a:off x="5857973" y="2898086"/>
            <a:ext cx="331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엔트로피 값의 합 </a:t>
            </a:r>
            <a:r>
              <a:rPr lang="en-US" altLang="ko-KR" dirty="0"/>
              <a:t>: 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49464-7B8E-4953-A0FE-FB212ACDE0DB}"/>
              </a:ext>
            </a:extLst>
          </p:cNvPr>
          <p:cNvSpPr txBox="1"/>
          <p:nvPr/>
        </p:nvSpPr>
        <p:spPr>
          <a:xfrm>
            <a:off x="7857350" y="5668053"/>
            <a:ext cx="2797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Spoqa Han Sans"/>
              </a:rPr>
              <a:t> entropy(steep) = 0.9184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F644F-6D30-4351-B2B4-B955BB3049D5}"/>
              </a:ext>
            </a:extLst>
          </p:cNvPr>
          <p:cNvSpPr txBox="1"/>
          <p:nvPr/>
        </p:nvSpPr>
        <p:spPr>
          <a:xfrm>
            <a:off x="7857350" y="4177978"/>
            <a:ext cx="4418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Spoqa Han Sans"/>
              </a:rPr>
              <a:t>entropy(steep) = </a:t>
            </a:r>
          </a:p>
          <a:p>
            <a:r>
              <a:rPr lang="en-US" altLang="ko-KR" sz="1600" b="0" i="0" dirty="0">
                <a:effectLst/>
                <a:latin typeface="Spoqa Han Sans"/>
              </a:rPr>
              <a:t>- </a:t>
            </a:r>
            <a:r>
              <a:rPr lang="en-US" altLang="ko-KR" sz="1600" b="0" i="0" dirty="0" err="1">
                <a:effectLst/>
                <a:latin typeface="Spoqa Han Sans"/>
              </a:rPr>
              <a:t>P_slow</a:t>
            </a:r>
            <a:r>
              <a:rPr lang="en-US" altLang="ko-KR" sz="1600" b="0" i="0" dirty="0">
                <a:effectLst/>
                <a:latin typeface="Spoqa Han Sans"/>
              </a:rPr>
              <a:t> * log2(</a:t>
            </a:r>
            <a:r>
              <a:rPr lang="en-US" altLang="ko-KR" sz="1600" b="0" i="0" dirty="0" err="1">
                <a:effectLst/>
                <a:latin typeface="Spoqa Han Sans"/>
              </a:rPr>
              <a:t>P_slow</a:t>
            </a:r>
            <a:r>
              <a:rPr lang="en-US" altLang="ko-KR" sz="1600" b="0" i="0" dirty="0">
                <a:effectLst/>
                <a:latin typeface="Spoqa Han Sans"/>
              </a:rPr>
              <a:t>) - </a:t>
            </a:r>
            <a:r>
              <a:rPr lang="en-US" altLang="ko-KR" sz="1600" b="0" i="0" dirty="0" err="1">
                <a:effectLst/>
                <a:latin typeface="Spoqa Han Sans"/>
              </a:rPr>
              <a:t>P_fast</a:t>
            </a:r>
            <a:r>
              <a:rPr lang="en-US" altLang="ko-KR" sz="1600" b="0" i="0" dirty="0">
                <a:effectLst/>
                <a:latin typeface="Spoqa Han Sans"/>
              </a:rPr>
              <a:t> * log2(</a:t>
            </a:r>
            <a:r>
              <a:rPr lang="en-US" altLang="ko-KR" sz="1600" b="0" i="0" dirty="0" err="1">
                <a:effectLst/>
                <a:latin typeface="Spoqa Han Sans"/>
              </a:rPr>
              <a:t>P_fast</a:t>
            </a:r>
            <a:r>
              <a:rPr lang="en-US" altLang="ko-KR" sz="1600" b="0" i="0" dirty="0">
                <a:effectLst/>
                <a:latin typeface="Spoqa Han Sans"/>
              </a:rPr>
              <a:t>) =      - (2/3) * log2(2/3) - (1/3) * log2(1/3) =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E74B91-375E-49AA-A3ED-CCF00EB17030}"/>
              </a:ext>
            </a:extLst>
          </p:cNvPr>
          <p:cNvSpPr txBox="1"/>
          <p:nvPr/>
        </p:nvSpPr>
        <p:spPr>
          <a:xfrm>
            <a:off x="7857350" y="3894245"/>
            <a:ext cx="331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steep</a:t>
            </a:r>
            <a:r>
              <a:rPr lang="ko-KR" altLang="en-US" dirty="0"/>
              <a:t>인 </a:t>
            </a:r>
            <a:r>
              <a:rPr lang="en-US" altLang="ko-KR" dirty="0"/>
              <a:t>3</a:t>
            </a:r>
            <a:r>
              <a:rPr lang="ko-KR" altLang="en-US" dirty="0"/>
              <a:t>가지 경우 중 </a:t>
            </a:r>
            <a:r>
              <a:rPr lang="en-US" altLang="ko-KR" dirty="0"/>
              <a:t>slow…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609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268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16F58-B238-4763-82CF-A181493CCDAF}"/>
              </a:ext>
            </a:extLst>
          </p:cNvPr>
          <p:cNvSpPr txBox="1"/>
          <p:nvPr/>
        </p:nvSpPr>
        <p:spPr>
          <a:xfrm>
            <a:off x="9599102" y="6587894"/>
            <a:ext cx="2841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https://wooono.tistory.com/104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52BA23-ED0A-48B6-A79E-7EA91BE3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563" y="1150633"/>
            <a:ext cx="3655153" cy="26158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2BCA3F-1B58-41E0-B797-13D9DECA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993" y="1324141"/>
            <a:ext cx="3231289" cy="22688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EC3734-5ACE-4F58-A055-4E1F8551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9" y="1150633"/>
            <a:ext cx="3715268" cy="33151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61E141-5784-4112-80AA-705FC7A4E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96" y="4588372"/>
            <a:ext cx="5386378" cy="21303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34BE7E-0295-430A-B38C-1AEACF013257}"/>
              </a:ext>
            </a:extLst>
          </p:cNvPr>
          <p:cNvSpPr txBox="1"/>
          <p:nvPr/>
        </p:nvSpPr>
        <p:spPr>
          <a:xfrm>
            <a:off x="7384770" y="3911876"/>
            <a:ext cx="331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테니스 참가 여부를 기준으로</a:t>
            </a:r>
            <a:endParaRPr lang="en-US" altLang="ko-KR" dirty="0"/>
          </a:p>
          <a:p>
            <a:r>
              <a:rPr lang="en-US" altLang="ko-KR" dirty="0"/>
              <a:t>Information</a:t>
            </a:r>
            <a:r>
              <a:rPr lang="ko-KR" altLang="en-US" dirty="0"/>
              <a:t> </a:t>
            </a:r>
            <a:r>
              <a:rPr lang="en-US" altLang="ko-KR" dirty="0"/>
              <a:t>gain</a:t>
            </a:r>
            <a:r>
              <a:rPr lang="ko-KR" altLang="en-US" dirty="0"/>
              <a:t>값 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29306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268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2A2CBD-28C1-4B64-BB3C-D31402C9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37" y="1676069"/>
            <a:ext cx="5534797" cy="1609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E8E233-BF51-435A-85F6-B2D08AE7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37" y="3709808"/>
            <a:ext cx="7116168" cy="2810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DE601-D798-4FBE-AAAE-30025EB46305}"/>
              </a:ext>
            </a:extLst>
          </p:cNvPr>
          <p:cNvSpPr txBox="1"/>
          <p:nvPr/>
        </p:nvSpPr>
        <p:spPr>
          <a:xfrm>
            <a:off x="9599102" y="6587894"/>
            <a:ext cx="2841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https://wooono.tistory.com/104</a:t>
            </a:r>
          </a:p>
        </p:txBody>
      </p:sp>
    </p:spTree>
    <p:extLst>
      <p:ext uri="{BB962C8B-B14F-4D97-AF65-F5344CB8AC3E}">
        <p14:creationId xmlns:p14="http://schemas.microsoft.com/office/powerpoint/2010/main" val="1534686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268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89ED8-6105-44D8-802A-88DF9FC4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6" y="1614953"/>
            <a:ext cx="7278116" cy="4601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C4AC7F-5621-4DFE-B542-859B33FFBF75}"/>
              </a:ext>
            </a:extLst>
          </p:cNvPr>
          <p:cNvSpPr txBox="1"/>
          <p:nvPr/>
        </p:nvSpPr>
        <p:spPr>
          <a:xfrm>
            <a:off x="351692" y="94161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코드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64F3E-31BD-418A-A830-C6FAAD1F42D6}"/>
              </a:ext>
            </a:extLst>
          </p:cNvPr>
          <p:cNvSpPr txBox="1"/>
          <p:nvPr/>
        </p:nvSpPr>
        <p:spPr>
          <a:xfrm>
            <a:off x="8242548" y="1614953"/>
            <a:ext cx="276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트리 생성 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A1CBB-0E3A-4615-B1ED-093B6C8635AB}"/>
              </a:ext>
            </a:extLst>
          </p:cNvPr>
          <p:cNvSpPr txBox="1"/>
          <p:nvPr/>
        </p:nvSpPr>
        <p:spPr>
          <a:xfrm>
            <a:off x="8154095" y="2312636"/>
            <a:ext cx="3825383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트리 생성 종료 조건</a:t>
            </a:r>
            <a:endParaRPr lang="en-US" altLang="ko-KR" sz="1100" dirty="0"/>
          </a:p>
          <a:p>
            <a:r>
              <a:rPr lang="en-US" altLang="ko-KR" sz="1100" dirty="0" err="1"/>
              <a:t>classList</a:t>
            </a:r>
            <a:r>
              <a:rPr lang="en-US" altLang="ko-KR" sz="1100" dirty="0"/>
              <a:t> : dataset</a:t>
            </a:r>
            <a:r>
              <a:rPr lang="ko-KR" altLang="en-US" sz="1100" dirty="0"/>
              <a:t>의 마지막 값</a:t>
            </a:r>
            <a:endParaRPr lang="en-US" altLang="ko-KR" sz="1100" dirty="0"/>
          </a:p>
          <a:p>
            <a:r>
              <a:rPr lang="en-US" altLang="ko-KR" sz="1100" dirty="0"/>
              <a:t>(yes/no)</a:t>
            </a:r>
          </a:p>
          <a:p>
            <a:endParaRPr lang="en-US" altLang="ko-KR" sz="1100" dirty="0"/>
          </a:p>
          <a:p>
            <a:pPr marL="342900" indent="-342900">
              <a:buAutoNum type="arabicPeriod"/>
            </a:pPr>
            <a:r>
              <a:rPr lang="ko-KR" altLang="en-US" sz="1100" dirty="0"/>
              <a:t>전체에서 </a:t>
            </a:r>
            <a:r>
              <a:rPr lang="en-US" altLang="ko-KR" sz="1100" dirty="0"/>
              <a:t>yes</a:t>
            </a:r>
            <a:r>
              <a:rPr lang="ko-KR" altLang="en-US" sz="1100" dirty="0"/>
              <a:t>의 개수가 전체 리스트 개수와 같다면</a:t>
            </a:r>
            <a:endParaRPr lang="en-US" altLang="ko-KR" sz="1100" dirty="0"/>
          </a:p>
          <a:p>
            <a:r>
              <a:rPr lang="en-US" altLang="ko-KR" sz="1100" dirty="0"/>
              <a:t>(yes, yes, yes, yes, yes)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pPr marL="342900" indent="-342900">
              <a:buAutoNum type="arabicPeriod" startAt="2"/>
            </a:pPr>
            <a:r>
              <a:rPr lang="en-US" altLang="ko-KR" sz="1100" dirty="0"/>
              <a:t>dataset</a:t>
            </a:r>
            <a:r>
              <a:rPr lang="ko-KR" altLang="en-US" sz="1100" dirty="0"/>
              <a:t>값이 한 개 뿐일 때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즉 더 이상 분류할 속성이 없을 때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majorityCnt</a:t>
            </a:r>
            <a:r>
              <a:rPr lang="en-US" altLang="ko-KR" sz="1100" dirty="0"/>
              <a:t> : </a:t>
            </a:r>
            <a:r>
              <a:rPr lang="ko-KR" altLang="en-US" sz="1100" dirty="0"/>
              <a:t>가장 많은 빈도수의 값을 반환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0" i="0" dirty="0" err="1">
                <a:solidFill>
                  <a:srgbClr val="555555"/>
                </a:solidFill>
                <a:effectLst/>
                <a:latin typeface="AppleSDGothicNeo"/>
              </a:rPr>
              <a:t>dataSet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값이 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1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개 이상이고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</a:p>
          <a:p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리스트 자체에 동일한 속성 값만 </a:t>
            </a:r>
            <a:r>
              <a:rPr lang="ko-KR" altLang="en-US" sz="1100" b="0" i="0" dirty="0" err="1">
                <a:solidFill>
                  <a:srgbClr val="555555"/>
                </a:solidFill>
                <a:effectLst/>
                <a:latin typeface="AppleSDGothicNeo"/>
              </a:rPr>
              <a:t>존재하는게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 아니라면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,</a:t>
            </a: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sz="1100" b="0" i="0" dirty="0" err="1">
                <a:solidFill>
                  <a:srgbClr val="555555"/>
                </a:solidFill>
                <a:effectLst/>
                <a:latin typeface="AppleSDGothicNeo"/>
              </a:rPr>
              <a:t>chooseBestFeatureToSplit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을 호출</a:t>
            </a:r>
            <a:br>
              <a:rPr lang="ko-KR" altLang="en-US" sz="1100" dirty="0"/>
            </a:br>
            <a:br>
              <a:rPr lang="ko-KR" altLang="en-US" sz="1100" dirty="0"/>
            </a:br>
            <a:endParaRPr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CF91E-27DF-404C-87C6-BBCFF1F9B98C}"/>
              </a:ext>
            </a:extLst>
          </p:cNvPr>
          <p:cNvSpPr txBox="1"/>
          <p:nvPr/>
        </p:nvSpPr>
        <p:spPr>
          <a:xfrm>
            <a:off x="4431484" y="2312636"/>
            <a:ext cx="1734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[-1] </a:t>
            </a:r>
            <a:r>
              <a:rPr lang="ko-KR" altLang="en-US" sz="1200" dirty="0"/>
              <a:t>마지막 값</a:t>
            </a:r>
          </a:p>
        </p:txBody>
      </p:sp>
    </p:spTree>
    <p:extLst>
      <p:ext uri="{BB962C8B-B14F-4D97-AF65-F5344CB8AC3E}">
        <p14:creationId xmlns:p14="http://schemas.microsoft.com/office/powerpoint/2010/main" val="293105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268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D0F36D-5DDD-494B-91E9-91E79E2D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13" y="1398063"/>
            <a:ext cx="7887801" cy="4639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4A9E14-52DD-4F6C-886C-053AAAA2CE96}"/>
              </a:ext>
            </a:extLst>
          </p:cNvPr>
          <p:cNvSpPr txBox="1"/>
          <p:nvPr/>
        </p:nvSpPr>
        <p:spPr>
          <a:xfrm>
            <a:off x="8810826" y="1277013"/>
            <a:ext cx="2839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chooseBestFeatureToSplit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AD917-9672-49DD-A507-07F1DDBC5D5E}"/>
              </a:ext>
            </a:extLst>
          </p:cNvPr>
          <p:cNvSpPr txBox="1"/>
          <p:nvPr/>
        </p:nvSpPr>
        <p:spPr>
          <a:xfrm>
            <a:off x="8429214" y="2262295"/>
            <a:ext cx="37627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numFeatures</a:t>
            </a:r>
            <a:r>
              <a:rPr lang="en-US" altLang="ko-KR" sz="1200" dirty="0"/>
              <a:t> : dataset</a:t>
            </a:r>
            <a:r>
              <a:rPr lang="ko-KR" altLang="en-US" sz="1200" dirty="0"/>
              <a:t>의 결과</a:t>
            </a:r>
            <a:r>
              <a:rPr lang="en-US" altLang="ko-KR" sz="1200" dirty="0"/>
              <a:t>, </a:t>
            </a:r>
            <a:r>
              <a:rPr lang="ko-KR" altLang="en-US" sz="1200" dirty="0"/>
              <a:t>즉 마지막 값을 </a:t>
            </a:r>
            <a:endParaRPr lang="en-US" altLang="ko-KR" sz="1200" dirty="0"/>
          </a:p>
          <a:p>
            <a:r>
              <a:rPr lang="ko-KR" altLang="en-US" sz="1200" dirty="0"/>
              <a:t>제외한 항목의 길이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calcShannonEnt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엔트로피 값을 구하는 함수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featList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numFeatures</a:t>
            </a:r>
            <a:r>
              <a:rPr lang="ko-KR" altLang="en-US" sz="1200" dirty="0"/>
              <a:t>수만큼 </a:t>
            </a:r>
            <a:r>
              <a:rPr lang="en-US" altLang="ko-KR" sz="1200" dirty="0"/>
              <a:t>dataset[n] </a:t>
            </a:r>
            <a:r>
              <a:rPr lang="ko-KR" altLang="en-US" sz="1200" dirty="0"/>
              <a:t>복사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uniqueVals</a:t>
            </a:r>
            <a:r>
              <a:rPr lang="en-US" altLang="ko-KR" sz="1200" dirty="0"/>
              <a:t> : </a:t>
            </a:r>
            <a:r>
              <a:rPr lang="en-US" altLang="ko-KR" sz="1200" dirty="0" err="1"/>
              <a:t>featList</a:t>
            </a:r>
            <a:r>
              <a:rPr lang="ko-KR" altLang="en-US" sz="1200" dirty="0"/>
              <a:t>에 </a:t>
            </a:r>
            <a:r>
              <a:rPr lang="en-US" altLang="ko-KR" sz="1200" dirty="0"/>
              <a:t>set</a:t>
            </a:r>
            <a:r>
              <a:rPr lang="ko-KR" altLang="en-US" sz="1200" dirty="0"/>
              <a:t>을 통해 중복된 값 제외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algn="l"/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첫번째 속성이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인 값들을 찾아서 엔트로피를 더해주고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그 다음으로 첫번째 속성이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1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인 값들을 찾아서 엔트로피를 더해준 후 그 결과를 맨 처음 계산했던 분할하기 전 전체 엔트로피 값에서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AppleSDGothicNeo"/>
              </a:rPr>
              <a:t>빼준다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/>
            <a:endParaRPr lang="en-US" altLang="ko-KR" sz="12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ko-KR" altLang="en-US" sz="1200" dirty="0">
                <a:solidFill>
                  <a:srgbClr val="555555"/>
                </a:solidFill>
                <a:latin typeface="AppleSDGothicNeo"/>
              </a:rPr>
              <a:t>전체 </a:t>
            </a:r>
            <a:r>
              <a:rPr lang="en-US" altLang="ko-KR" sz="1200" dirty="0">
                <a:solidFill>
                  <a:srgbClr val="555555"/>
                </a:solidFill>
                <a:latin typeface="AppleSDGothicNeo"/>
              </a:rPr>
              <a:t>- (</a:t>
            </a:r>
            <a:r>
              <a:rPr lang="ko-KR" altLang="en-US" sz="1200" dirty="0">
                <a:solidFill>
                  <a:srgbClr val="555555"/>
                </a:solidFill>
                <a:latin typeface="AppleSDGothicNeo"/>
              </a:rPr>
              <a:t>첫번째 속성</a:t>
            </a:r>
            <a:r>
              <a:rPr lang="en-US" altLang="ko-KR" sz="1200" dirty="0">
                <a:solidFill>
                  <a:srgbClr val="555555"/>
                </a:solidFill>
                <a:latin typeface="AppleSDGothicNeo"/>
              </a:rPr>
              <a:t>=0)</a:t>
            </a:r>
            <a:r>
              <a:rPr lang="ko-KR" altLang="en-US" sz="120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en-US" altLang="ko-KR" sz="1200" dirty="0">
                <a:solidFill>
                  <a:srgbClr val="555555"/>
                </a:solidFill>
                <a:latin typeface="AppleSDGothicNeo"/>
              </a:rPr>
              <a:t>-</a:t>
            </a:r>
            <a:r>
              <a:rPr lang="ko-KR" altLang="en-US" sz="120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en-US" altLang="ko-KR" sz="1200" dirty="0">
                <a:solidFill>
                  <a:srgbClr val="555555"/>
                </a:solidFill>
                <a:latin typeface="AppleSDGothicNeo"/>
              </a:rPr>
              <a:t>(</a:t>
            </a:r>
            <a:r>
              <a:rPr lang="ko-KR" altLang="en-US" sz="1200" dirty="0">
                <a:solidFill>
                  <a:srgbClr val="555555"/>
                </a:solidFill>
                <a:latin typeface="AppleSDGothicNeo"/>
              </a:rPr>
              <a:t>첫번째 속성</a:t>
            </a:r>
            <a:r>
              <a:rPr lang="en-US" altLang="ko-KR" sz="1200" dirty="0">
                <a:solidFill>
                  <a:srgbClr val="555555"/>
                </a:solidFill>
                <a:latin typeface="AppleSDGothicNeo"/>
              </a:rPr>
              <a:t>=1)</a:t>
            </a:r>
            <a:endParaRPr lang="en-US" altLang="ko-KR" sz="12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b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</a:br>
            <a:endParaRPr lang="en-US" altLang="ko-KR" sz="12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그 다음으로 두번째 속성</a:t>
            </a:r>
            <a:r>
              <a:rPr lang="en-US" altLang="ko-KR" sz="1200" dirty="0">
                <a:solidFill>
                  <a:srgbClr val="555555"/>
                </a:solidFill>
                <a:latin typeface="AppleSDGothicNeo"/>
              </a:rPr>
              <a:t>… </a:t>
            </a:r>
            <a:r>
              <a:rPr lang="ko-KR" altLang="en-US" sz="1200" dirty="0">
                <a:solidFill>
                  <a:srgbClr val="555555"/>
                </a:solidFill>
                <a:latin typeface="AppleSDGothicNeo"/>
              </a:rPr>
              <a:t>계속 이어서 계산</a:t>
            </a:r>
            <a:endParaRPr lang="en-US" altLang="ko-KR" sz="1200" dirty="0">
              <a:solidFill>
                <a:srgbClr val="555555"/>
              </a:solidFill>
              <a:latin typeface="AppleSDGothicNeo"/>
            </a:endParaRPr>
          </a:p>
          <a:p>
            <a:pPr algn="l"/>
            <a:endParaRPr lang="en-US" altLang="ko-KR" sz="12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ko-KR" altLang="en-US" sz="1200" dirty="0">
                <a:solidFill>
                  <a:srgbClr val="555555"/>
                </a:solidFill>
                <a:latin typeface="AppleSDGothicNeo"/>
              </a:rPr>
              <a:t>그 후 정보 이득</a:t>
            </a:r>
            <a:r>
              <a:rPr lang="en-US" altLang="ko-KR" sz="1200" dirty="0">
                <a:solidFill>
                  <a:srgbClr val="555555"/>
                </a:solidFill>
                <a:latin typeface="AppleSDGothicNeo"/>
              </a:rPr>
              <a:t>(information gain)</a:t>
            </a:r>
            <a:r>
              <a:rPr lang="ko-KR" altLang="en-US" sz="1200" dirty="0">
                <a:solidFill>
                  <a:srgbClr val="555555"/>
                </a:solidFill>
                <a:latin typeface="AppleSDGothicNeo"/>
              </a:rPr>
              <a:t>이 가장 큰 속성 선택</a:t>
            </a:r>
            <a:endParaRPr lang="en-US" altLang="ko-KR" sz="12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09215-9385-4783-946F-539A2E559C8D}"/>
              </a:ext>
            </a:extLst>
          </p:cNvPr>
          <p:cNvSpPr txBox="1"/>
          <p:nvPr/>
        </p:nvSpPr>
        <p:spPr>
          <a:xfrm>
            <a:off x="3022134" y="3013502"/>
            <a:ext cx="22042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중복되는 </a:t>
            </a:r>
            <a:r>
              <a:rPr lang="en-US" altLang="ko-KR" sz="1200" dirty="0"/>
              <a:t>[1,1] [0,1]</a:t>
            </a:r>
            <a:r>
              <a:rPr lang="ko-KR" altLang="en-US" sz="1200" dirty="0"/>
              <a:t>값 제거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DD9CA-66F7-4C04-B8B4-813AB81E30EC}"/>
              </a:ext>
            </a:extLst>
          </p:cNvPr>
          <p:cNvSpPr txBox="1"/>
          <p:nvPr/>
        </p:nvSpPr>
        <p:spPr>
          <a:xfrm>
            <a:off x="895620" y="3152001"/>
            <a:ext cx="22042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단 하나뿐인 </a:t>
            </a:r>
            <a:r>
              <a:rPr lang="en-US" altLang="ko-KR" sz="1200" dirty="0"/>
              <a:t>[1,0]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87008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268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DD8FD-773C-4E03-AC35-26B1246C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97" y="1690445"/>
            <a:ext cx="7783011" cy="3477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9B4856-2526-4C13-B5CA-866ABDF8C7B2}"/>
              </a:ext>
            </a:extLst>
          </p:cNvPr>
          <p:cNvSpPr txBox="1"/>
          <p:nvPr/>
        </p:nvSpPr>
        <p:spPr>
          <a:xfrm>
            <a:off x="8810826" y="1277013"/>
            <a:ext cx="27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clacShannonEnt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pPr algn="ctr"/>
            <a:r>
              <a:rPr lang="ko-KR" altLang="en-US" dirty="0"/>
              <a:t>엔트로피 값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BDBCA-E555-4BC1-95C1-932BE5A2E3FD}"/>
              </a:ext>
            </a:extLst>
          </p:cNvPr>
          <p:cNvSpPr txBox="1"/>
          <p:nvPr/>
        </p:nvSpPr>
        <p:spPr>
          <a:xfrm>
            <a:off x="8561436" y="2262295"/>
            <a:ext cx="32671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numEntries</a:t>
            </a:r>
            <a:r>
              <a:rPr lang="en-US" altLang="ko-KR" sz="1200" dirty="0"/>
              <a:t> : dataset</a:t>
            </a:r>
            <a:r>
              <a:rPr lang="ko-KR" altLang="en-US" sz="1200" dirty="0"/>
              <a:t>의 길이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currentLabel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dataset</a:t>
            </a:r>
            <a:r>
              <a:rPr lang="ko-KR" altLang="en-US" sz="1200" dirty="0"/>
              <a:t>의 마지막 값 </a:t>
            </a:r>
            <a:endParaRPr lang="en-US" altLang="ko-KR" sz="1200" dirty="0"/>
          </a:p>
          <a:p>
            <a:r>
              <a:rPr lang="ko-KR" altLang="en-US" sz="1200" dirty="0"/>
              <a:t>즉 </a:t>
            </a:r>
            <a:r>
              <a:rPr lang="en-US" altLang="ko-KR" sz="1200" dirty="0"/>
              <a:t>type (yes/no)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labelCounts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라벨</a:t>
            </a:r>
            <a:r>
              <a:rPr lang="en-US" altLang="ko-KR" sz="1200" dirty="0"/>
              <a:t>(yes/no)</a:t>
            </a:r>
            <a:r>
              <a:rPr lang="ko-KR" altLang="en-US" sz="1200" dirty="0"/>
              <a:t>값 카운트 </a:t>
            </a:r>
            <a:r>
              <a:rPr lang="en-US" altLang="ko-KR" sz="1200" dirty="0" err="1"/>
              <a:t>dict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currentLabel</a:t>
            </a:r>
            <a:r>
              <a:rPr lang="ko-KR" altLang="en-US" sz="1200" dirty="0"/>
              <a:t>이 </a:t>
            </a:r>
            <a:r>
              <a:rPr lang="en-US" altLang="ko-KR" sz="1200" dirty="0" err="1"/>
              <a:t>labelCounts</a:t>
            </a:r>
            <a:r>
              <a:rPr lang="ko-KR" altLang="en-US" sz="1200" dirty="0"/>
              <a:t>에 없다면</a:t>
            </a:r>
            <a:endParaRPr lang="en-US" altLang="ko-KR" sz="1200" dirty="0"/>
          </a:p>
          <a:p>
            <a:r>
              <a:rPr lang="en-US" altLang="ko-KR" sz="1200" dirty="0" err="1"/>
              <a:t>labelCounts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currentLabel</a:t>
            </a:r>
            <a:r>
              <a:rPr lang="en-US" altLang="ko-KR" sz="1200" dirty="0"/>
              <a:t>]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초기화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labeCounts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currentLabel</a:t>
            </a:r>
            <a:r>
              <a:rPr lang="en-US" altLang="ko-KR" sz="1200" dirty="0"/>
              <a:t>] ++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dataSet</a:t>
            </a:r>
            <a:r>
              <a:rPr lang="ko-KR" altLang="en-US" sz="1200" dirty="0"/>
              <a:t>에 대한 모든 연산 후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shannonEnt</a:t>
            </a:r>
            <a:r>
              <a:rPr lang="en-US" altLang="ko-KR" sz="1200" dirty="0"/>
              <a:t> : </a:t>
            </a:r>
            <a:r>
              <a:rPr lang="ko-KR" altLang="en-US" sz="1200" dirty="0"/>
              <a:t>엔트로피 값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prob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해당라벨의 수</a:t>
            </a:r>
            <a:r>
              <a:rPr lang="en-US" altLang="ko-KR" sz="1200" dirty="0"/>
              <a:t>)/(</a:t>
            </a:r>
            <a:r>
              <a:rPr lang="ko-KR" altLang="en-US" sz="1200" dirty="0" err="1"/>
              <a:t>전체수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 err="1"/>
              <a:t>shannonEnt</a:t>
            </a:r>
            <a:r>
              <a:rPr lang="en-US" altLang="ko-KR" sz="1200" dirty="0"/>
              <a:t> : prob * log(prob ,2)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shannonEnt</a:t>
            </a:r>
            <a:r>
              <a:rPr lang="ko-KR" altLang="en-US" sz="1200" dirty="0"/>
              <a:t>값 반환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975182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268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89ED8-6105-44D8-802A-88DF9FC4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6" y="1614953"/>
            <a:ext cx="7278116" cy="4601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C4AC7F-5621-4DFE-B542-859B33FFBF75}"/>
              </a:ext>
            </a:extLst>
          </p:cNvPr>
          <p:cNvSpPr txBox="1"/>
          <p:nvPr/>
        </p:nvSpPr>
        <p:spPr>
          <a:xfrm>
            <a:off x="351692" y="94161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코드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64F3E-31BD-418A-A830-C6FAAD1F42D6}"/>
              </a:ext>
            </a:extLst>
          </p:cNvPr>
          <p:cNvSpPr txBox="1"/>
          <p:nvPr/>
        </p:nvSpPr>
        <p:spPr>
          <a:xfrm>
            <a:off x="8242548" y="1614953"/>
            <a:ext cx="276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트리 생성 코드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A1CBB-0E3A-4615-B1ED-093B6C8635AB}"/>
              </a:ext>
            </a:extLst>
          </p:cNvPr>
          <p:cNvSpPr txBox="1"/>
          <p:nvPr/>
        </p:nvSpPr>
        <p:spPr>
          <a:xfrm>
            <a:off x="8154095" y="2312636"/>
            <a:ext cx="3825383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이어서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…</a:t>
            </a: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r>
              <a:rPr lang="en-US" altLang="ko-KR" sz="1100" b="0" i="0" dirty="0" err="1">
                <a:solidFill>
                  <a:srgbClr val="555555"/>
                </a:solidFill>
                <a:effectLst/>
                <a:latin typeface="AppleSDGothicNeo"/>
              </a:rPr>
              <a:t>bestFeat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 : 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함수를 통해 구한 정보 이득이 가장 큰 속성</a:t>
            </a:r>
            <a:endParaRPr lang="en-US" altLang="ko-KR" sz="11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r>
              <a:rPr lang="en-US" altLang="ko-KR" sz="1100" dirty="0" err="1">
                <a:solidFill>
                  <a:srgbClr val="555555"/>
                </a:solidFill>
                <a:latin typeface="AppleSDGothicNeo"/>
              </a:rPr>
              <a:t>featValues</a:t>
            </a:r>
            <a:r>
              <a:rPr lang="en-US" altLang="ko-KR" sz="1100" dirty="0">
                <a:solidFill>
                  <a:srgbClr val="555555"/>
                </a:solidFill>
                <a:latin typeface="AppleSDGothicNeo"/>
              </a:rPr>
              <a:t> : </a:t>
            </a:r>
            <a:r>
              <a:rPr lang="en-US" altLang="ko-KR" sz="1100" dirty="0" err="1">
                <a:solidFill>
                  <a:srgbClr val="555555"/>
                </a:solidFill>
                <a:latin typeface="AppleSDGothicNeo"/>
              </a:rPr>
              <a:t>dataSet</a:t>
            </a:r>
            <a:r>
              <a:rPr lang="ko-KR" altLang="en-US" sz="1100" dirty="0">
                <a:solidFill>
                  <a:srgbClr val="555555"/>
                </a:solidFill>
                <a:latin typeface="AppleSDGothicNeo"/>
              </a:rPr>
              <a:t>에서 구한 정보 이득이 가장 큰 속성순으로 정렬된 리스트</a:t>
            </a:r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r>
              <a:rPr lang="en-US" altLang="ko-KR" sz="1100" dirty="0" err="1">
                <a:solidFill>
                  <a:srgbClr val="555555"/>
                </a:solidFill>
                <a:latin typeface="AppleSDGothicNeo"/>
              </a:rPr>
              <a:t>uniqueVals</a:t>
            </a:r>
            <a:r>
              <a:rPr lang="en-US" altLang="ko-KR" sz="1100" dirty="0">
                <a:solidFill>
                  <a:srgbClr val="555555"/>
                </a:solidFill>
                <a:latin typeface="AppleSDGothicNeo"/>
              </a:rPr>
              <a:t> : </a:t>
            </a:r>
            <a:r>
              <a:rPr lang="en-US" altLang="ko-KR" sz="1100" dirty="0" err="1">
                <a:solidFill>
                  <a:srgbClr val="555555"/>
                </a:solidFill>
                <a:latin typeface="AppleSDGothicNeo"/>
              </a:rPr>
              <a:t>featValues</a:t>
            </a:r>
            <a:r>
              <a:rPr lang="ko-KR" altLang="en-US" sz="1100" dirty="0">
                <a:solidFill>
                  <a:srgbClr val="555555"/>
                </a:solidFill>
                <a:latin typeface="AppleSDGothicNeo"/>
              </a:rPr>
              <a:t>에서 중복된 값을 제외</a:t>
            </a:r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찾은 속성 값의 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index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를 가지고 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label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을 찾아서 </a:t>
            </a:r>
            <a:r>
              <a:rPr lang="en-US" altLang="ko-KR" sz="1100" b="0" i="0" dirty="0">
                <a:solidFill>
                  <a:srgbClr val="555555"/>
                </a:solidFill>
                <a:effectLst/>
                <a:latin typeface="AppleSDGothicNeo"/>
              </a:rPr>
              <a:t>tree</a:t>
            </a:r>
            <a:r>
              <a:rPr lang="ko-KR" altLang="en-US" sz="1100" b="0" i="0" dirty="0">
                <a:solidFill>
                  <a:srgbClr val="555555"/>
                </a:solidFill>
                <a:effectLst/>
                <a:latin typeface="AppleSDGothicNeo"/>
              </a:rPr>
              <a:t>를 생성</a:t>
            </a:r>
            <a:br>
              <a:rPr lang="ko-KR" altLang="en-US" sz="1100" dirty="0"/>
            </a:br>
            <a:br>
              <a:rPr lang="ko-KR" altLang="en-US" sz="1100" dirty="0"/>
            </a:b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281807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09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 예제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01968-BD87-410F-8D68-BB17F7575497}"/>
              </a:ext>
            </a:extLst>
          </p:cNvPr>
          <p:cNvSpPr txBox="1"/>
          <p:nvPr/>
        </p:nvSpPr>
        <p:spPr>
          <a:xfrm>
            <a:off x="213947" y="18343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NanumGothic" pitchFamily="2" charset="-127"/>
                <a:ea typeface="NanumGothic" pitchFamily="2" charset="-127"/>
              </a:rPr>
              <a:t>https://aihub.or.kr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A678E9-CF14-4F04-A9BD-0BA90098A139}"/>
              </a:ext>
            </a:extLst>
          </p:cNvPr>
          <p:cNvSpPr txBox="1"/>
          <p:nvPr/>
        </p:nvSpPr>
        <p:spPr>
          <a:xfrm>
            <a:off x="213947" y="22476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감성대화말뭉치</a:t>
            </a:r>
            <a:r>
              <a:rPr lang="ko-KR" altLang="en-US" dirty="0"/>
              <a:t>(원시데이터)_</a:t>
            </a:r>
            <a:r>
              <a:rPr lang="ko-KR" altLang="en-US" dirty="0" err="1"/>
              <a:t>Training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E3FB53-9F4F-4A29-8C57-19004028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5" y="2924580"/>
            <a:ext cx="11696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153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09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 예제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75E194-7162-4D2B-8926-416330F7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1233661"/>
            <a:ext cx="116967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77280-10E2-471F-817C-170993E936E2}"/>
              </a:ext>
            </a:extLst>
          </p:cNvPr>
          <p:cNvSpPr txBox="1"/>
          <p:nvPr/>
        </p:nvSpPr>
        <p:spPr>
          <a:xfrm>
            <a:off x="832339" y="1524000"/>
            <a:ext cx="8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제거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DBF5CD-7DEC-403A-9D9A-F055382AFA52}"/>
              </a:ext>
            </a:extLst>
          </p:cNvPr>
          <p:cNvSpPr txBox="1"/>
          <p:nvPr/>
        </p:nvSpPr>
        <p:spPr>
          <a:xfrm>
            <a:off x="527538" y="4264196"/>
            <a:ext cx="283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영어로 변환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47F4B2-E5AA-4629-991D-9DEFC900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9" y="4937709"/>
            <a:ext cx="7286625" cy="1819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85CB46-9D07-473F-BE07-E79201D6C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876" y="5092447"/>
            <a:ext cx="4317393" cy="16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2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09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 예제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B9E08A-49E5-4CA5-BBA4-FD516F49F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" y="1534989"/>
            <a:ext cx="7270244" cy="4881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D7AD6-3CA8-4363-BE77-560A62B3EDD2}"/>
              </a:ext>
            </a:extLst>
          </p:cNvPr>
          <p:cNvSpPr txBox="1"/>
          <p:nvPr/>
        </p:nvSpPr>
        <p:spPr>
          <a:xfrm>
            <a:off x="8339088" y="1423915"/>
            <a:ext cx="34894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Age:{</a:t>
            </a: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adult: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성인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</a:t>
            </a:r>
            <a:r>
              <a:rPr lang="en-US" altLang="ko-KR" sz="1200" b="1" dirty="0" err="1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middle_age</a:t>
            </a:r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중년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</a:t>
            </a:r>
            <a:r>
              <a:rPr lang="en-US" altLang="ko-KR" sz="1200" b="1" dirty="0" err="1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old_man</a:t>
            </a:r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노인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teen: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청소년</a:t>
            </a:r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,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유아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}</a:t>
            </a:r>
          </a:p>
          <a:p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Gender:{</a:t>
            </a: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female: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여성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male: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남성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}</a:t>
            </a:r>
          </a:p>
          <a:p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Keyword:{</a:t>
            </a: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work: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일</a:t>
            </a:r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,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직업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marriage: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결혼</a:t>
            </a:r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,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연애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</a:t>
            </a:r>
            <a:r>
              <a:rPr lang="en-US" altLang="ko-KR" sz="1200" b="1" dirty="0" err="1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human_relationship</a:t>
            </a:r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대인관계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health: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건강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}</a:t>
            </a:r>
          </a:p>
          <a:p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feeling:{</a:t>
            </a: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pleasure: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기쁨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unrest: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불안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sadness: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슬픔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	anger: </a:t>
            </a:r>
            <a:r>
              <a:rPr lang="ko-KR" altLang="en-US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분노</a:t>
            </a:r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r>
              <a:rPr lang="en-US" altLang="ko-KR" sz="12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}</a:t>
            </a:r>
          </a:p>
          <a:p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endParaRPr lang="en-US" altLang="ko-KR" sz="1200" b="1" dirty="0"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87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4126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&lt;DFS/BFS 8-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퍼즐문제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5FC5C-60D0-407C-A48B-33601ABF36FB}"/>
              </a:ext>
            </a:extLst>
          </p:cNvPr>
          <p:cNvSpPr txBox="1"/>
          <p:nvPr/>
        </p:nvSpPr>
        <p:spPr>
          <a:xfrm>
            <a:off x="7416917" y="1514783"/>
            <a:ext cx="3739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필요 패키지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algn="ctr"/>
            <a:r>
              <a:rPr lang="en-US" altLang="ko-KR" dirty="0"/>
              <a:t>Collections:</a:t>
            </a:r>
            <a:r>
              <a:rPr lang="ko-KR" altLang="en-US" dirty="0"/>
              <a:t> 필요한 리스트 형 사용</a:t>
            </a:r>
            <a:endParaRPr lang="en-US" altLang="ko-KR" dirty="0"/>
          </a:p>
          <a:p>
            <a:pPr algn="ctr"/>
            <a:r>
              <a:rPr lang="en-US" altLang="ko-KR" dirty="0" err="1"/>
              <a:t>Dict</a:t>
            </a:r>
            <a:r>
              <a:rPr lang="en-US" altLang="ko-KR" dirty="0"/>
              <a:t>, tuple </a:t>
            </a:r>
            <a:r>
              <a:rPr lang="ko-KR" altLang="en-US" dirty="0"/>
              <a:t>등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7BF-5B3E-474E-80DA-48370917A573}"/>
              </a:ext>
            </a:extLst>
          </p:cNvPr>
          <p:cNvSpPr txBox="1"/>
          <p:nvPr/>
        </p:nvSpPr>
        <p:spPr>
          <a:xfrm>
            <a:off x="-140677" y="772326"/>
            <a:ext cx="283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DFS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코드</a:t>
            </a:r>
            <a:endParaRPr lang="en-US" altLang="ko-KR" sz="24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05911-8DFD-4458-AE97-EF2FC08AA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1" y="1282280"/>
            <a:ext cx="4157554" cy="5293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50D18F-DF5F-4C77-8281-A9A7C738BAD7}"/>
              </a:ext>
            </a:extLst>
          </p:cNvPr>
          <p:cNvSpPr txBox="1"/>
          <p:nvPr/>
        </p:nvSpPr>
        <p:spPr>
          <a:xfrm>
            <a:off x="7017985" y="3228378"/>
            <a:ext cx="4556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무작위 </a:t>
            </a:r>
            <a:r>
              <a:rPr lang="en-US" altLang="ko-KR" dirty="0"/>
              <a:t>8</a:t>
            </a:r>
            <a:r>
              <a:rPr lang="ko-KR" altLang="en-US" dirty="0"/>
              <a:t>퍼즐 정의 </a:t>
            </a:r>
            <a:endParaRPr lang="en-US" altLang="ko-KR" dirty="0"/>
          </a:p>
          <a:p>
            <a:pPr algn="ctr"/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목표</a:t>
            </a:r>
            <a:r>
              <a:rPr lang="en-US" altLang="ko-KR" dirty="0"/>
              <a:t>(</a:t>
            </a:r>
            <a:r>
              <a:rPr lang="ko-KR" altLang="en-US" dirty="0"/>
              <a:t>컴퓨터가</a:t>
            </a:r>
            <a:r>
              <a:rPr lang="en-US" altLang="ko-KR" dirty="0"/>
              <a:t>)</a:t>
            </a:r>
            <a:r>
              <a:rPr lang="ko-KR" altLang="en-US" dirty="0"/>
              <a:t>가 맞출 </a:t>
            </a:r>
            <a:r>
              <a:rPr lang="en-US" altLang="ko-KR" dirty="0"/>
              <a:t>8</a:t>
            </a:r>
            <a:r>
              <a:rPr lang="ko-KR" altLang="en-US" dirty="0"/>
              <a:t>퍼즐모양 정의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B44BB6-6FAD-456D-B27F-9E20D0ABEA8C}"/>
              </a:ext>
            </a:extLst>
          </p:cNvPr>
          <p:cNvSpPr txBox="1"/>
          <p:nvPr/>
        </p:nvSpPr>
        <p:spPr>
          <a:xfrm>
            <a:off x="7017985" y="4789219"/>
            <a:ext cx="455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0(</a:t>
            </a:r>
            <a:r>
              <a:rPr lang="ko-KR" altLang="en-US" dirty="0"/>
              <a:t>빈칸</a:t>
            </a:r>
            <a:r>
              <a:rPr lang="en-US" altLang="ko-KR" dirty="0"/>
              <a:t>)</a:t>
            </a:r>
            <a:r>
              <a:rPr lang="ko-KR" altLang="en-US" dirty="0"/>
              <a:t>이 움직일 수 있는 방향 목록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0F9C0-BF97-4F6A-A10F-6DE5A0F2C8CF}"/>
              </a:ext>
            </a:extLst>
          </p:cNvPr>
          <p:cNvSpPr txBox="1"/>
          <p:nvPr/>
        </p:nvSpPr>
        <p:spPr>
          <a:xfrm>
            <a:off x="7017985" y="5967400"/>
            <a:ext cx="455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트리생성할</a:t>
            </a:r>
            <a:r>
              <a:rPr lang="ko-KR" altLang="en-US" dirty="0"/>
              <a:t> 노드 클래스 정의</a:t>
            </a:r>
          </a:p>
        </p:txBody>
      </p:sp>
    </p:spTree>
    <p:extLst>
      <p:ext uri="{BB962C8B-B14F-4D97-AF65-F5344CB8AC3E}">
        <p14:creationId xmlns:p14="http://schemas.microsoft.com/office/powerpoint/2010/main" val="14331925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09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 예제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BEA51B-C118-42DD-9919-E2D8A600A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13" y="1203028"/>
            <a:ext cx="1905266" cy="457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DE1125-09F8-43D3-BECE-50910A2F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3" y="2042704"/>
            <a:ext cx="7344800" cy="2305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1A7A4E-A092-4327-A56F-53B54625ABD4}"/>
              </a:ext>
            </a:extLst>
          </p:cNvPr>
          <p:cNvSpPr txBox="1"/>
          <p:nvPr/>
        </p:nvSpPr>
        <p:spPr>
          <a:xfrm>
            <a:off x="8010525" y="1660292"/>
            <a:ext cx="41814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필요한 패키지 설치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majorityCnt</a:t>
            </a:r>
            <a:r>
              <a:rPr lang="en-US" altLang="ko-KR" sz="1200" dirty="0"/>
              <a:t> : </a:t>
            </a:r>
            <a:r>
              <a:rPr lang="ko-KR" altLang="en-US" sz="1200" dirty="0"/>
              <a:t>가장 많은 빈도수의 값을 반환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classCount.key</a:t>
            </a:r>
            <a:r>
              <a:rPr lang="ko-KR" altLang="en-US" sz="1200" dirty="0"/>
              <a:t>에 해당 </a:t>
            </a:r>
            <a:r>
              <a:rPr lang="en-US" altLang="ko-KR" sz="1200" dirty="0"/>
              <a:t>vote</a:t>
            </a:r>
            <a:r>
              <a:rPr lang="ko-KR" altLang="en-US" sz="1200" dirty="0"/>
              <a:t>가 없다면 </a:t>
            </a:r>
            <a:endParaRPr lang="en-US" altLang="ko-KR" sz="1200" dirty="0"/>
          </a:p>
          <a:p>
            <a:r>
              <a:rPr lang="en-US" altLang="ko-KR" sz="1200" dirty="0" err="1"/>
              <a:t>classCount</a:t>
            </a:r>
            <a:r>
              <a:rPr lang="en-US" altLang="ko-KR" sz="1200" dirty="0"/>
              <a:t>[vote] = 0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있으면</a:t>
            </a:r>
            <a:endParaRPr lang="en-US" altLang="ko-KR" sz="1200" dirty="0"/>
          </a:p>
          <a:p>
            <a:r>
              <a:rPr lang="en-US" altLang="ko-KR" sz="1200" dirty="0" err="1"/>
              <a:t>classCount</a:t>
            </a:r>
            <a:r>
              <a:rPr lang="en-US" altLang="ko-KR" sz="1200" dirty="0"/>
              <a:t>[vote] += 0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그런뒤에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classCount</a:t>
            </a:r>
            <a:r>
              <a:rPr lang="ko-KR" altLang="en-US" sz="1200" dirty="0"/>
              <a:t>를 내림차순으로 정렬 후</a:t>
            </a:r>
            <a:endParaRPr lang="en-US" altLang="ko-KR" sz="1200" dirty="0"/>
          </a:p>
          <a:p>
            <a:r>
              <a:rPr lang="ko-KR" altLang="en-US" sz="1200" dirty="0"/>
              <a:t>가장 앞</a:t>
            </a:r>
            <a:r>
              <a:rPr lang="en-US" altLang="ko-KR" sz="1200" dirty="0"/>
              <a:t>(</a:t>
            </a:r>
            <a:r>
              <a:rPr lang="ko-KR" altLang="en-US" sz="1200" dirty="0"/>
              <a:t>가장 투표 수가 많은</a:t>
            </a:r>
            <a:r>
              <a:rPr lang="en-US" altLang="ko-KR" sz="1200" dirty="0"/>
              <a:t>) </a:t>
            </a:r>
            <a:r>
              <a:rPr lang="ko-KR" altLang="en-US" sz="1200" dirty="0"/>
              <a:t>클래스를 선택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트리 시각화를 위해 </a:t>
            </a:r>
            <a:endParaRPr lang="en-US" altLang="ko-KR" sz="1200" dirty="0"/>
          </a:p>
          <a:p>
            <a:r>
              <a:rPr lang="en-US" altLang="ko-KR" sz="1200" dirty="0"/>
              <a:t>matplotlib </a:t>
            </a:r>
            <a:r>
              <a:rPr lang="ko-KR" altLang="en-US" sz="1200" dirty="0"/>
              <a:t>라이브러리 불러오기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066377-3649-4329-A902-66D4CD62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3" y="4730488"/>
            <a:ext cx="460121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84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09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 예제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42158-90F6-4A90-9E1C-8913F4688767}"/>
              </a:ext>
            </a:extLst>
          </p:cNvPr>
          <p:cNvSpPr txBox="1"/>
          <p:nvPr/>
        </p:nvSpPr>
        <p:spPr>
          <a:xfrm>
            <a:off x="9750646" y="3527600"/>
            <a:ext cx="359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생성된 트리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E0A91-3501-41CC-8DB7-2D253FA103D7}"/>
              </a:ext>
            </a:extLst>
          </p:cNvPr>
          <p:cNvSpPr txBox="1"/>
          <p:nvPr/>
        </p:nvSpPr>
        <p:spPr>
          <a:xfrm>
            <a:off x="5877658" y="2147728"/>
            <a:ext cx="359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텍스트 파일 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33CDF0-6692-42AF-B0AB-1EE10B4B9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2" y="1471363"/>
            <a:ext cx="4906060" cy="1076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ADCC1A-149F-43BC-803A-CB049655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2" y="3246731"/>
            <a:ext cx="9021434" cy="5906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A10ED3-1139-46F5-BBB8-D5CF3784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2" y="5219664"/>
            <a:ext cx="291505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55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09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의사 결정 트리 예제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A130F-AAC3-4C0E-9B07-99A55C10E158}"/>
              </a:ext>
            </a:extLst>
          </p:cNvPr>
          <p:cNvSpPr txBox="1"/>
          <p:nvPr/>
        </p:nvSpPr>
        <p:spPr>
          <a:xfrm>
            <a:off x="179179" y="820615"/>
            <a:ext cx="437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createPlot</a:t>
            </a:r>
            <a:r>
              <a:rPr lang="ko-KR" altLang="en-US" dirty="0"/>
              <a:t>(</a:t>
            </a:r>
            <a:r>
              <a:rPr lang="ko-KR" altLang="en-US" dirty="0" err="1"/>
              <a:t>lensesTree</a:t>
            </a:r>
            <a:r>
              <a:rPr lang="ko-KR" altLang="en-US" dirty="0"/>
              <a:t>, (20, 20))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74DFA5-6179-4D28-96D2-DBCA8259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38" y="1238236"/>
            <a:ext cx="10515600" cy="5514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CE977-424B-4F5D-9B6C-059001BA18BF}"/>
              </a:ext>
            </a:extLst>
          </p:cNvPr>
          <p:cNvSpPr txBox="1"/>
          <p:nvPr/>
        </p:nvSpPr>
        <p:spPr>
          <a:xfrm>
            <a:off x="4551720" y="6431673"/>
            <a:ext cx="611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의사결정트리</a:t>
            </a:r>
            <a:r>
              <a:rPr lang="ko-KR" altLang="en-US" dirty="0"/>
              <a:t> 트리 사진</a:t>
            </a:r>
            <a:r>
              <a:rPr lang="en-US" altLang="ko-KR" dirty="0"/>
              <a:t>.jpg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7231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1BA9C-C70B-48B5-8BF7-62853A8311B8}"/>
              </a:ext>
            </a:extLst>
          </p:cNvPr>
          <p:cNvSpPr txBox="1"/>
          <p:nvPr/>
        </p:nvSpPr>
        <p:spPr>
          <a:xfrm>
            <a:off x="3197469" y="2890391"/>
            <a:ext cx="5797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&lt;Naïve Bayes&gt;</a:t>
            </a:r>
          </a:p>
          <a:p>
            <a:pPr algn="ctr"/>
            <a:r>
              <a:rPr lang="ko-KR" altLang="en-US" sz="32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32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32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학습</a:t>
            </a:r>
            <a:endParaRPr lang="en-US" altLang="ko-KR" sz="3200" dirty="0">
              <a:latin typeface="Pretendard SemiBold" panose="02000703000000020004" pitchFamily="50" charset="-127"/>
              <a:ea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1473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학습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16F58-B238-4763-82CF-A181493CCDAF}"/>
              </a:ext>
            </a:extLst>
          </p:cNvPr>
          <p:cNvSpPr txBox="1"/>
          <p:nvPr/>
        </p:nvSpPr>
        <p:spPr>
          <a:xfrm>
            <a:off x="9599102" y="6587894"/>
            <a:ext cx="2841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https://gomguard.tistory.com/69</a:t>
            </a:r>
            <a:endParaRPr lang="ko-KR" alt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B067A-E3FE-4268-BAE0-EA94406C7C5C}"/>
              </a:ext>
            </a:extLst>
          </p:cNvPr>
          <p:cNvSpPr txBox="1"/>
          <p:nvPr/>
        </p:nvSpPr>
        <p:spPr>
          <a:xfrm>
            <a:off x="395287" y="1020640"/>
            <a:ext cx="281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베이즈</a:t>
            </a:r>
            <a:r>
              <a:rPr lang="ko-KR" altLang="en-US" dirty="0"/>
              <a:t> </a:t>
            </a:r>
            <a:r>
              <a:rPr lang="ko-KR" altLang="en-US" dirty="0" err="1"/>
              <a:t>정리란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615D15-80FA-4441-9731-331E567C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38" y="1589996"/>
            <a:ext cx="7154273" cy="2657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C0D08A-4FD6-4CDA-8A1C-3E6B0B98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649" y="3855569"/>
            <a:ext cx="5419725" cy="28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251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학습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16F58-B238-4763-82CF-A181493CCDAF}"/>
              </a:ext>
            </a:extLst>
          </p:cNvPr>
          <p:cNvSpPr txBox="1"/>
          <p:nvPr/>
        </p:nvSpPr>
        <p:spPr>
          <a:xfrm>
            <a:off x="9599102" y="6587894"/>
            <a:ext cx="2841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https://gomguard.tistory.com/69</a:t>
            </a:r>
            <a:endParaRPr lang="ko-KR" alt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B067A-E3FE-4268-BAE0-EA94406C7C5C}"/>
              </a:ext>
            </a:extLst>
          </p:cNvPr>
          <p:cNvSpPr txBox="1"/>
          <p:nvPr/>
        </p:nvSpPr>
        <p:spPr>
          <a:xfrm>
            <a:off x="395287" y="1020640"/>
            <a:ext cx="281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베이즈</a:t>
            </a:r>
            <a:r>
              <a:rPr lang="ko-KR" altLang="en-US" dirty="0"/>
              <a:t> </a:t>
            </a:r>
            <a:r>
              <a:rPr lang="ko-KR" altLang="en-US" dirty="0" err="1"/>
              <a:t>정리란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ECF673-56E6-4DFC-B641-F81DEF8AF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619125"/>
            <a:ext cx="5982535" cy="358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2DC67A-2FFD-4803-9B9F-1B88F51FBCF8}"/>
              </a:ext>
            </a:extLst>
          </p:cNvPr>
          <p:cNvSpPr txBox="1"/>
          <p:nvPr/>
        </p:nvSpPr>
        <p:spPr>
          <a:xfrm>
            <a:off x="395287" y="2049769"/>
            <a:ext cx="281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P(</a:t>
            </a:r>
            <a:r>
              <a:rPr lang="ko-KR" altLang="en-US" dirty="0"/>
              <a:t>비</a:t>
            </a:r>
            <a:r>
              <a:rPr lang="en-US" altLang="ko-KR" dirty="0"/>
              <a:t>|</a:t>
            </a:r>
            <a:r>
              <a:rPr lang="ko-KR" altLang="en-US" dirty="0" err="1"/>
              <a:t>맑은날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3D7691-F883-4509-BD5B-83558C82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14" y="2166639"/>
            <a:ext cx="3553321" cy="704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2B7C00-6C32-44DE-BFAB-6F588FDE4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485" y="2871587"/>
            <a:ext cx="4334480" cy="2362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4BD586-CE32-49E1-95CE-2D95DB594267}"/>
              </a:ext>
            </a:extLst>
          </p:cNvPr>
          <p:cNvSpPr txBox="1"/>
          <p:nvPr/>
        </p:nvSpPr>
        <p:spPr>
          <a:xfrm>
            <a:off x="6719887" y="5462361"/>
            <a:ext cx="6529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나이브</a:t>
            </a:r>
            <a:r>
              <a:rPr lang="ko-KR" altLang="en-US" dirty="0"/>
              <a:t> </a:t>
            </a:r>
            <a:r>
              <a:rPr lang="en-US" altLang="ko-KR" dirty="0"/>
              <a:t>= Naïve </a:t>
            </a:r>
            <a:r>
              <a:rPr lang="ko-KR" altLang="en-US" dirty="0"/>
              <a:t>순진한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데이터셋의 모든 특징들이 동등하고 독립적이다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1F3D34-0365-4BB9-8FBF-536A1DEF3EF3}"/>
              </a:ext>
            </a:extLst>
          </p:cNvPr>
          <p:cNvSpPr txBox="1"/>
          <p:nvPr/>
        </p:nvSpPr>
        <p:spPr>
          <a:xfrm>
            <a:off x="78265" y="6201025"/>
            <a:ext cx="652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날씨가 맑으면서 비가 올 확률은 </a:t>
            </a:r>
            <a:r>
              <a:rPr lang="en-US" altLang="ko-KR" dirty="0">
                <a:sym typeface="Wingdings" panose="05000000000000000000" pitchFamily="2" charset="2"/>
              </a:rPr>
              <a:t>20%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425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학습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16F58-B238-4763-82CF-A181493CCDAF}"/>
              </a:ext>
            </a:extLst>
          </p:cNvPr>
          <p:cNvSpPr txBox="1"/>
          <p:nvPr/>
        </p:nvSpPr>
        <p:spPr>
          <a:xfrm>
            <a:off x="9599102" y="6587894"/>
            <a:ext cx="2841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https://gomguard.tistory.com/69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D570C9-4819-4C58-B0CD-591799E3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95" y="1166447"/>
            <a:ext cx="7059010" cy="52299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56BD5-05D7-49E0-A3D9-E54970FE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46" y="4052709"/>
            <a:ext cx="6106554" cy="21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16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학습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F16F58-B238-4763-82CF-A181493CCDAF}"/>
              </a:ext>
            </a:extLst>
          </p:cNvPr>
          <p:cNvSpPr txBox="1"/>
          <p:nvPr/>
        </p:nvSpPr>
        <p:spPr>
          <a:xfrm>
            <a:off x="9599102" y="6587894"/>
            <a:ext cx="2841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https://gomguard.tistory.com/69</a:t>
            </a: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92989-1951-4F18-BE00-2A31B051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172"/>
            <a:ext cx="6858957" cy="3124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943623-682E-453C-8A1F-22DCAFF92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9" y="5122881"/>
            <a:ext cx="7859222" cy="1505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E4F2EB-6F02-4A65-B2DE-BC87B0D1677F}"/>
              </a:ext>
            </a:extLst>
          </p:cNvPr>
          <p:cNvSpPr txBox="1"/>
          <p:nvPr/>
        </p:nvSpPr>
        <p:spPr>
          <a:xfrm>
            <a:off x="6090138" y="2750825"/>
            <a:ext cx="6529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1390</a:t>
            </a:r>
            <a:r>
              <a:rPr lang="ko-KR" altLang="en-US" dirty="0"/>
              <a:t>개의 메시지 중 </a:t>
            </a:r>
            <a:r>
              <a:rPr lang="en-US" altLang="ko-KR" dirty="0"/>
              <a:t>1353</a:t>
            </a:r>
            <a:r>
              <a:rPr lang="ko-KR" altLang="en-US" dirty="0"/>
              <a:t>개가 분류되고 </a:t>
            </a:r>
            <a:r>
              <a:rPr lang="en-US" altLang="ko-KR" dirty="0"/>
              <a:t>37</a:t>
            </a:r>
            <a:r>
              <a:rPr lang="ko-KR" altLang="en-US" dirty="0"/>
              <a:t>개는 </a:t>
            </a:r>
            <a:r>
              <a:rPr lang="ko-KR" altLang="en-US" dirty="0" err="1"/>
              <a:t>오분류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중 </a:t>
            </a:r>
            <a:r>
              <a:rPr lang="en-US" altLang="ko-KR" dirty="0"/>
              <a:t>1238</a:t>
            </a:r>
            <a:r>
              <a:rPr lang="ko-KR" altLang="en-US" dirty="0"/>
              <a:t>개의 메시지는 정상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152</a:t>
            </a:r>
            <a:r>
              <a:rPr lang="ko-KR" altLang="en-US" dirty="0"/>
              <a:t>개의 스팸 메시지 확인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6129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1CC006-9942-4AA5-BCA9-675D1B94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717" y="1028325"/>
            <a:ext cx="2972215" cy="5372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7B0CD0-F5F4-4090-8BF7-A37B36C22D9E}"/>
              </a:ext>
            </a:extLst>
          </p:cNvPr>
          <p:cNvSpPr txBox="1"/>
          <p:nvPr/>
        </p:nvSpPr>
        <p:spPr>
          <a:xfrm>
            <a:off x="460309" y="5418093"/>
            <a:ext cx="652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classVec</a:t>
            </a:r>
            <a:r>
              <a:rPr lang="en-US" altLang="ko-KR" sz="1200" dirty="0"/>
              <a:t> : </a:t>
            </a:r>
            <a:r>
              <a:rPr lang="ko-KR" altLang="en-US" sz="1200" dirty="0"/>
              <a:t>문서들의 분류 항목을 순서대로 지정</a:t>
            </a:r>
            <a:r>
              <a:rPr lang="en-US" altLang="ko-KR" sz="1200" dirty="0"/>
              <a:t>. 1=</a:t>
            </a:r>
            <a:r>
              <a:rPr lang="ko-KR" altLang="en-US" sz="1200" dirty="0"/>
              <a:t>폭력적 </a:t>
            </a:r>
            <a:r>
              <a:rPr lang="en-US" altLang="ko-KR" sz="1200" dirty="0"/>
              <a:t>0=</a:t>
            </a:r>
            <a:r>
              <a:rPr lang="ko-KR" altLang="en-US" sz="1200" dirty="0"/>
              <a:t>비폭력적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createVocabList</a:t>
            </a:r>
            <a:r>
              <a:rPr lang="en-US" altLang="ko-KR" sz="1200" dirty="0"/>
              <a:t>() : </a:t>
            </a:r>
            <a:r>
              <a:rPr lang="en-US" altLang="ko-KR" sz="1200" dirty="0" err="1"/>
              <a:t>dataSet</a:t>
            </a:r>
            <a:r>
              <a:rPr lang="ko-KR" altLang="en-US" sz="1200" dirty="0"/>
              <a:t>에 단어들로 목록을 만드는 함수</a:t>
            </a:r>
            <a:endParaRPr lang="en-US" altLang="ko-KR" sz="1200" dirty="0"/>
          </a:p>
          <a:p>
            <a:r>
              <a:rPr lang="en-US" altLang="ko-KR" sz="1200" dirty="0"/>
              <a:t>set() : </a:t>
            </a:r>
            <a:r>
              <a:rPr lang="ko-KR" altLang="en-US" sz="1200" dirty="0"/>
              <a:t>중복된 항목이 있으면 제거해주는 함수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852C81-333E-4539-8F54-A5CB5D08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09" y="1028325"/>
            <a:ext cx="6601746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645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DEEC553-8998-44D5-86A8-CF75ED527F3E}"/>
              </a:ext>
            </a:extLst>
          </p:cNvPr>
          <p:cNvCxnSpPr>
            <a:cxnSpLocks/>
          </p:cNvCxnSpPr>
          <p:nvPr/>
        </p:nvCxnSpPr>
        <p:spPr>
          <a:xfrm>
            <a:off x="351692" y="820615"/>
            <a:ext cx="1147689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04296C-B1F6-4556-BE7B-55754D344430}"/>
              </a:ext>
            </a:extLst>
          </p:cNvPr>
          <p:cNvSpPr txBox="1"/>
          <p:nvPr/>
        </p:nvSpPr>
        <p:spPr>
          <a:xfrm>
            <a:off x="0" y="310661"/>
            <a:ext cx="3524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&lt;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나이브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</a:t>
            </a:r>
            <a:r>
              <a:rPr lang="ko-KR" altLang="en-US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베이시안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 예제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225A78-1FFD-4A79-A431-444951AD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808" y="1300070"/>
            <a:ext cx="3286584" cy="51632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1530BF-1690-45CC-97AF-30DAEFB8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2" y="1300070"/>
            <a:ext cx="5410955" cy="1324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00D9D6-411E-457A-8567-52843D298057}"/>
              </a:ext>
            </a:extLst>
          </p:cNvPr>
          <p:cNvSpPr txBox="1"/>
          <p:nvPr/>
        </p:nvSpPr>
        <p:spPr>
          <a:xfrm>
            <a:off x="564430" y="3633606"/>
            <a:ext cx="6529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returnVec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</a:t>
            </a:r>
            <a:r>
              <a:rPr lang="en-US" altLang="ko-KR" sz="1200" dirty="0" err="1"/>
              <a:t>vocabList</a:t>
            </a:r>
            <a:r>
              <a:rPr lang="ko-KR" altLang="en-US" sz="1200" dirty="0"/>
              <a:t>의 길이만큼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채운 벡터 생성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예시로 </a:t>
            </a:r>
            <a:r>
              <a:rPr lang="en-US" altLang="ko-KR" sz="1200" dirty="0" err="1"/>
              <a:t>listOfPosts</a:t>
            </a:r>
            <a:r>
              <a:rPr lang="en-US" altLang="ko-KR" sz="1200" dirty="0"/>
              <a:t>[0] </a:t>
            </a:r>
            <a:r>
              <a:rPr lang="ko-KR" altLang="en-US" sz="1200" dirty="0"/>
              <a:t>즉 제일 첫번째 문장을 토대로 테스트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‘my’</a:t>
            </a:r>
            <a:r>
              <a:rPr lang="ko-KR" altLang="en-US" sz="1200" dirty="0"/>
              <a:t> </a:t>
            </a:r>
            <a:r>
              <a:rPr lang="en-US" altLang="ko-KR" sz="1200" dirty="0"/>
              <a:t>,’dog, ‘has’ … </a:t>
            </a:r>
            <a:r>
              <a:rPr lang="ko-KR" altLang="en-US" sz="1200" dirty="0"/>
              <a:t>순서대로 단어가 </a:t>
            </a:r>
            <a:r>
              <a:rPr lang="en-US" altLang="ko-KR" sz="1200" dirty="0" err="1"/>
              <a:t>vocabList</a:t>
            </a:r>
            <a:r>
              <a:rPr lang="ko-KR" altLang="en-US" sz="1200" dirty="0"/>
              <a:t>에 있다면 해당 위치의 벡터 값을 </a:t>
            </a:r>
            <a:r>
              <a:rPr lang="en-US" altLang="ko-KR" sz="1200" dirty="0"/>
              <a:t>1</a:t>
            </a:r>
            <a:r>
              <a:rPr lang="ko-KR" altLang="en-US" sz="1200" dirty="0"/>
              <a:t>로 변경</a:t>
            </a:r>
            <a:endParaRPr lang="en-US" altLang="ko-KR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C2DD64-B076-4746-98E6-61446CAA5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6" y="4400524"/>
            <a:ext cx="5125165" cy="3620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48095C-A911-4344-8879-02427A4CE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1723678"/>
            <a:ext cx="1247949" cy="497274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BAFC9F3-E8D0-4F51-8419-CF1A380BFD6B}"/>
              </a:ext>
            </a:extLst>
          </p:cNvPr>
          <p:cNvSpPr/>
          <p:nvPr/>
        </p:nvSpPr>
        <p:spPr>
          <a:xfrm>
            <a:off x="8503747" y="1962150"/>
            <a:ext cx="466725" cy="4190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24221A-8D4D-4231-8E65-4BCA79781D8D}"/>
              </a:ext>
            </a:extLst>
          </p:cNvPr>
          <p:cNvSpPr/>
          <p:nvPr/>
        </p:nvSpPr>
        <p:spPr>
          <a:xfrm>
            <a:off x="9964493" y="2205136"/>
            <a:ext cx="466725" cy="4190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812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3992</Words>
  <Application>Microsoft Office PowerPoint</Application>
  <PresentationFormat>와이드스크린</PresentationFormat>
  <Paragraphs>960</Paragraphs>
  <Slides>107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8" baseType="lpstr">
      <vt:lpstr>AppleSDGothicNeo</vt:lpstr>
      <vt:lpstr>Arial Unicode MS</vt:lpstr>
      <vt:lpstr>Pretendard ExtraLight</vt:lpstr>
      <vt:lpstr>Pretendard SemiBold</vt:lpstr>
      <vt:lpstr>Spoqa Han Sans</vt:lpstr>
      <vt:lpstr>NanumGothic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고동우</dc:creator>
  <cp:lastModifiedBy>고동우</cp:lastModifiedBy>
  <cp:revision>248</cp:revision>
  <dcterms:created xsi:type="dcterms:W3CDTF">2021-10-17T09:59:42Z</dcterms:created>
  <dcterms:modified xsi:type="dcterms:W3CDTF">2021-10-20T12:56:01Z</dcterms:modified>
</cp:coreProperties>
</file>